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6858000" cx="12192000"/>
  <p:notesSz cx="12192000" cy="6858000"/>
  <p:embeddedFontLst>
    <p:embeddedFont>
      <p:font typeface="Old Standard TT"/>
      <p:regular r:id="rId55"/>
      <p:bold r:id="rId56"/>
      <p:italic r:id="rId57"/>
    </p:embeddedFont>
    <p:embeddedFont>
      <p:font typeface="Cambria Math"/>
      <p:regular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9" roundtripDataSignature="AMtx7mjtYqyhHqmIzEuDjP7IrhZRXJZN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20F9BF-5DB0-4DFC-8160-F3539FFF8B66}">
  <a:tblStyle styleId="{7D20F9BF-5DB0-4DFC-8160-F3539FFF8B6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OldStandardTT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OldStandardTT-italic.fntdata"/><Relationship Id="rId12" Type="http://schemas.openxmlformats.org/officeDocument/2006/relationships/slide" Target="slides/slide6.xml"/><Relationship Id="rId56" Type="http://schemas.openxmlformats.org/officeDocument/2006/relationships/font" Target="fonts/OldStandardTT-bold.fntdata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font" Target="fonts/CambriaMath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7a0e79ef9_0_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e7a0e79ef9_0_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1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p1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1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2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2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2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p2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p2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7a0e79ef9_0_2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e7a0e79ef9_0_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2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2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3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7a0e79ef9_0_2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e7a0e79ef9_0_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3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3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3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p3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p3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3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3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7a0e79ef9_0_3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e7a0e79ef9_0_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p4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7a0e79ef9_0_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e7a0e79ef9_0_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p4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p4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2" name="Google Shape;462;p4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0" name="Google Shape;470;p4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p4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p4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p4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p2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7c6ef001b_0_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e7c6ef001b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79c9b2f12_0_4"/>
          <p:cNvSpPr/>
          <p:nvPr/>
        </p:nvSpPr>
        <p:spPr>
          <a:xfrm>
            <a:off x="0" y="133"/>
            <a:ext cx="12192000" cy="22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ge79c9b2f12_0_4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ge79c9b2f12_0_4"/>
          <p:cNvSpPr txBox="1"/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ge79c9b2f12_0_4"/>
          <p:cNvSpPr txBox="1"/>
          <p:nvPr>
            <p:ph idx="1" type="subTitle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ge79c9b2f12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79c9b2f12_0_41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4" name="Google Shape;54;ge79c9b2f12_0_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79c9b2f12_0_44"/>
          <p:cNvSpPr txBox="1"/>
          <p:nvPr>
            <p:ph hasCustomPrompt="1" type="title"/>
          </p:nvPr>
        </p:nvSpPr>
        <p:spPr>
          <a:xfrm>
            <a:off x="415600" y="1386200"/>
            <a:ext cx="11360700" cy="28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9pPr>
          </a:lstStyle>
          <a:p>
            <a:r>
              <a:t>xx%</a:t>
            </a:r>
          </a:p>
        </p:txBody>
      </p:sp>
      <p:sp>
        <p:nvSpPr>
          <p:cNvPr id="57" name="Google Shape;57;ge79c9b2f12_0_44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8" name="Google Shape;58;ge79c9b2f12_0_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79c9b2f12_0_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79c9b2f12_0_50"/>
          <p:cNvSpPr txBox="1"/>
          <p:nvPr>
            <p:ph type="title"/>
          </p:nvPr>
        </p:nvSpPr>
        <p:spPr>
          <a:xfrm>
            <a:off x="4403883" y="2082800"/>
            <a:ext cx="3384300" cy="18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6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3" name="Google Shape;63;ge79c9b2f12_0_50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ge79c9b2f12_0_50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e79c9b2f12_0_50"/>
          <p:cNvSpPr txBox="1"/>
          <p:nvPr>
            <p:ph idx="12" type="sldNum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e79c9b2f12_0_55"/>
          <p:cNvSpPr txBox="1"/>
          <p:nvPr>
            <p:ph type="title"/>
          </p:nvPr>
        </p:nvSpPr>
        <p:spPr>
          <a:xfrm>
            <a:off x="4403883" y="2082800"/>
            <a:ext cx="3384300" cy="18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6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" name="Google Shape;17;ge79c9b2f12_0_55"/>
          <p:cNvSpPr txBox="1"/>
          <p:nvPr>
            <p:ph idx="1" type="body"/>
          </p:nvPr>
        </p:nvSpPr>
        <p:spPr>
          <a:xfrm>
            <a:off x="904239" y="2745130"/>
            <a:ext cx="100107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/>
        </p:txBody>
      </p:sp>
      <p:sp>
        <p:nvSpPr>
          <p:cNvPr id="18" name="Google Shape;18;ge79c9b2f12_0_55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ge79c9b2f12_0_55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ge79c9b2f12_0_55"/>
          <p:cNvSpPr txBox="1"/>
          <p:nvPr>
            <p:ph idx="12" type="sldNum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ge79c9b2f12_0_10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ge79c9b2f12_0_10"/>
          <p:cNvSpPr txBox="1"/>
          <p:nvPr>
            <p:ph type="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" name="Google Shape;24;ge79c9b2f12_0_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e79c9b2f12_0_14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ge79c9b2f12_0_14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ge79c9b2f12_0_14"/>
          <p:cNvSpPr txBox="1"/>
          <p:nvPr>
            <p:ph idx="1" type="body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9" name="Google Shape;29;ge79c9b2f12_0_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e79c9b2f12_0_19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" name="Google Shape;32;ge79c9b2f12_0_19"/>
          <p:cNvSpPr txBox="1"/>
          <p:nvPr>
            <p:ph idx="1" type="body"/>
          </p:nvPr>
        </p:nvSpPr>
        <p:spPr>
          <a:xfrm>
            <a:off x="415600" y="1562233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ge79c9b2f12_0_19"/>
          <p:cNvSpPr txBox="1"/>
          <p:nvPr>
            <p:ph idx="2" type="body"/>
          </p:nvPr>
        </p:nvSpPr>
        <p:spPr>
          <a:xfrm>
            <a:off x="6443200" y="1562233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ge79c9b2f12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79c9b2f12_0_24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" name="Google Shape;37;ge79c9b2f12_0_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e79c9b2f12_0_2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0" name="Google Shape;40;ge79c9b2f12_0_2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ge79c9b2f12_0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79c9b2f12_0_31"/>
          <p:cNvSpPr txBox="1"/>
          <p:nvPr>
            <p:ph type="title"/>
          </p:nvPr>
        </p:nvSpPr>
        <p:spPr>
          <a:xfrm>
            <a:off x="653667" y="701800"/>
            <a:ext cx="7472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ge79c9b2f12_0_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79c9b2f12_0_34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ge79c9b2f12_0_34"/>
          <p:cNvCxnSpPr/>
          <p:nvPr/>
        </p:nvCxnSpPr>
        <p:spPr>
          <a:xfrm>
            <a:off x="6706233" y="5994000"/>
            <a:ext cx="915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ge79c9b2f12_0_34"/>
          <p:cNvSpPr txBox="1"/>
          <p:nvPr>
            <p:ph type="title"/>
          </p:nvPr>
        </p:nvSpPr>
        <p:spPr>
          <a:xfrm>
            <a:off x="354000" y="1843133"/>
            <a:ext cx="53937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" name="Google Shape;49;ge79c9b2f12_0_34"/>
          <p:cNvSpPr txBox="1"/>
          <p:nvPr>
            <p:ph idx="1" type="subTitle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ge79c9b2f12_0_34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ge79c9b2f12_0_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79c9b2f12_0_0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ge79c9b2f12_0_0"/>
          <p:cNvSpPr txBox="1"/>
          <p:nvPr>
            <p:ph idx="1" type="body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Char char="●"/>
              <a:defRPr b="0" i="0" sz="2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ge79c9b2f12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nicode-table.com/kr/1D73D/" TargetMode="External"/><Relationship Id="rId4" Type="http://schemas.openxmlformats.org/officeDocument/2006/relationships/hyperlink" Target="https://unicode-table.com/kr/1D73D/" TargetMode="External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mathworld.wolfram.com/Norm.html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1.png"/><Relationship Id="rId7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hyperlink" Target="https://unicode-table.com/kr/1D73D/" TargetMode="External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7a0e79ef9_0_1"/>
          <p:cNvSpPr txBox="1"/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05 Regression</a:t>
            </a:r>
            <a:endParaRPr/>
          </a:p>
        </p:txBody>
      </p:sp>
      <p:sp>
        <p:nvSpPr>
          <p:cNvPr id="71" name="Google Shape;71;ge7a0e79ef9_0_1"/>
          <p:cNvSpPr txBox="1"/>
          <p:nvPr>
            <p:ph idx="1" type="subTitle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>
            <p:ph type="title"/>
          </p:nvPr>
        </p:nvSpPr>
        <p:spPr>
          <a:xfrm>
            <a:off x="916939" y="623315"/>
            <a:ext cx="6092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Mean Squared Error (MSE)</a:t>
            </a:r>
            <a:endParaRPr sz="3900"/>
          </a:p>
        </p:txBody>
      </p:sp>
      <p:sp>
        <p:nvSpPr>
          <p:cNvPr id="170" name="Google Shape;170;p11"/>
          <p:cNvSpPr txBox="1"/>
          <p:nvPr/>
        </p:nvSpPr>
        <p:spPr>
          <a:xfrm>
            <a:off x="916939" y="1807971"/>
            <a:ext cx="10219800" cy="3580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968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a model means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setting its parameters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so that the model best  fits the training set.</a:t>
            </a:r>
            <a:endParaRPr/>
          </a:p>
          <a:p>
            <a:pPr indent="-1968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모델 학습 : 파라미터를 셋팅하는 것 🡪 모델이 학습 데이터에 가장 잘 맞도록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measure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how well (or poorly) the model fits the training data.</a:t>
            </a:r>
            <a:endParaRPr/>
          </a:p>
          <a:p>
            <a:pPr indent="-196850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MSE란 모델이 학습데이터에 얼마나 잘 맞느냐 측정하는 값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goal is to find the value of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0" i="0" lang="en-US" sz="1500" u="none" cap="none" strike="noStrike">
                <a:solidFill>
                  <a:srgbClr val="1A0DAB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𝜽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that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minimizes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MSE.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목표는  MSE를 최소화 하는 </a:t>
            </a:r>
            <a:r>
              <a:rPr b="0" i="0" lang="en-US" sz="2400" u="none" cap="none" strike="noStrike">
                <a:solidFill>
                  <a:srgbClr val="1A0DAB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𝜽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의 값을 찾는 것 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Cost function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1989" y="5433828"/>
            <a:ext cx="5024850" cy="10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2935" y="3989832"/>
            <a:ext cx="3931919" cy="273710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2"/>
          <p:cNvSpPr txBox="1"/>
          <p:nvPr>
            <p:ph type="title"/>
          </p:nvPr>
        </p:nvSpPr>
        <p:spPr>
          <a:xfrm>
            <a:off x="916939" y="623315"/>
            <a:ext cx="7730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Simple Linear Regression Example</a:t>
            </a:r>
            <a:endParaRPr sz="3900"/>
          </a:p>
        </p:txBody>
      </p:sp>
      <p:sp>
        <p:nvSpPr>
          <p:cNvPr id="178" name="Google Shape;178;p12"/>
          <p:cNvSpPr txBox="1"/>
          <p:nvPr/>
        </p:nvSpPr>
        <p:spPr>
          <a:xfrm>
            <a:off x="916939" y="1725675"/>
            <a:ext cx="8947200" cy="1985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x: Employee salary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y: Employee satisfaction rating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Task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predict an employee’s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satisfaction rating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based on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his/her salary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196850" lvl="1" marL="6985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월급에 다른 만족도를 예측하는 것.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79" name="Google Shape;179;p12"/>
          <p:cNvGraphicFramePr/>
          <p:nvPr/>
        </p:nvGraphicFramePr>
        <p:xfrm>
          <a:off x="2115300" y="45523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{7D20F9BF-5DB0-4DFC-8160-F3539FFF8B66}</a:tableStyleId>
              </a:tblPr>
              <a:tblGrid>
                <a:gridCol w="665475"/>
                <a:gridCol w="487675"/>
                <a:gridCol w="1056000"/>
              </a:tblGrid>
              <a:tr h="228600"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Employee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Salary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Satisfaction Rating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100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7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7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101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7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7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102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7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7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…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…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…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130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7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$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857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aseline="30000" lang="en-US" sz="13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</a:t>
                      </a:r>
                      <a:r>
                        <a:rPr lang="en-US" sz="7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3%</a:t>
                      </a:r>
                      <a:endParaRPr sz="70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692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916939" y="623315"/>
            <a:ext cx="7730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Simple Linear Regression Example</a:t>
            </a:r>
            <a:endParaRPr sz="3900"/>
          </a:p>
        </p:txBody>
      </p:sp>
      <p:sp>
        <p:nvSpPr>
          <p:cNvPr id="185" name="Google Shape;185;p13"/>
          <p:cNvSpPr txBox="1"/>
          <p:nvPr/>
        </p:nvSpPr>
        <p:spPr>
          <a:xfrm>
            <a:off x="904239" y="1807971"/>
            <a:ext cx="40461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Line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76200" lvl="1" marL="7112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196850" lvl="0" marL="254000" marR="0" rtl="0" algn="l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Measure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7112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Mean Squared Error (MSE)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6" name="Google Shape;186;p13"/>
          <p:cNvGrpSpPr/>
          <p:nvPr/>
        </p:nvGrpSpPr>
        <p:grpSpPr>
          <a:xfrm>
            <a:off x="5583935" y="3735874"/>
            <a:ext cx="3934967" cy="2774653"/>
            <a:chOff x="5583935" y="3735874"/>
            <a:chExt cx="3934967" cy="2774653"/>
          </a:xfrm>
        </p:grpSpPr>
        <p:pic>
          <p:nvPicPr>
            <p:cNvPr id="187" name="Google Shape;18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83935" y="3773423"/>
              <a:ext cx="3934967" cy="2737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13"/>
            <p:cNvSpPr/>
            <p:nvPr/>
          </p:nvSpPr>
          <p:spPr>
            <a:xfrm>
              <a:off x="7502291" y="3735874"/>
              <a:ext cx="1531620" cy="2441575"/>
            </a:xfrm>
            <a:custGeom>
              <a:rect b="b" l="l" r="r" t="t"/>
              <a:pathLst>
                <a:path extrusionOk="0" h="2441575" w="1531620">
                  <a:moveTo>
                    <a:pt x="0" y="2441089"/>
                  </a:moveTo>
                  <a:lnTo>
                    <a:pt x="1531137" y="0"/>
                  </a:lnTo>
                </a:path>
              </a:pathLst>
            </a:custGeom>
            <a:noFill/>
            <a:ln cap="flat" cmpd="sng" w="127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7891591" y="4564884"/>
              <a:ext cx="0" cy="1697355"/>
            </a:xfrm>
            <a:custGeom>
              <a:rect b="b" l="l" r="r" t="t"/>
              <a:pathLst>
                <a:path extrusionOk="0" h="1697354" w="120000">
                  <a:moveTo>
                    <a:pt x="0" y="1697155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0" name="Google Shape;19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49661" y="5504955"/>
              <a:ext cx="83860" cy="9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3"/>
            <p:cNvSpPr/>
            <p:nvPr/>
          </p:nvSpPr>
          <p:spPr>
            <a:xfrm>
              <a:off x="5799501" y="4525746"/>
              <a:ext cx="2092325" cy="0"/>
            </a:xfrm>
            <a:custGeom>
              <a:rect b="b" l="l" r="r" t="t"/>
              <a:pathLst>
                <a:path extrusionOk="0" h="120000" w="2092325">
                  <a:moveTo>
                    <a:pt x="0" y="0"/>
                  </a:moveTo>
                  <a:lnTo>
                    <a:pt x="2092090" y="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799501" y="5536119"/>
              <a:ext cx="2092325" cy="6350"/>
            </a:xfrm>
            <a:custGeom>
              <a:rect b="b" l="l" r="r" t="t"/>
              <a:pathLst>
                <a:path extrusionOk="0" h="6350" w="2092325">
                  <a:moveTo>
                    <a:pt x="0" y="0"/>
                  </a:moveTo>
                  <a:lnTo>
                    <a:pt x="2092090" y="0"/>
                  </a:lnTo>
                </a:path>
                <a:path extrusionOk="0" h="6350" w="2092325">
                  <a:moveTo>
                    <a:pt x="0" y="6350"/>
                  </a:moveTo>
                  <a:lnTo>
                    <a:pt x="2092090" y="635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3"/>
          <p:cNvSpPr txBox="1"/>
          <p:nvPr/>
        </p:nvSpPr>
        <p:spPr>
          <a:xfrm>
            <a:off x="5876811" y="4539996"/>
            <a:ext cx="200850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00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real value for $70,000</a:t>
            </a:r>
            <a:endParaRPr b="0" i="0" sz="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5888769" y="5515350"/>
            <a:ext cx="19188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estimated value for $70,000</a:t>
            </a:r>
            <a:endParaRPr b="0" i="0" sz="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5" name="Google Shape;195;p13"/>
          <p:cNvGrpSpPr/>
          <p:nvPr/>
        </p:nvGrpSpPr>
        <p:grpSpPr>
          <a:xfrm>
            <a:off x="5799500" y="3898047"/>
            <a:ext cx="3145155" cy="2341852"/>
            <a:chOff x="5799500" y="3898047"/>
            <a:chExt cx="3145155" cy="2341852"/>
          </a:xfrm>
        </p:grpSpPr>
        <p:sp>
          <p:nvSpPr>
            <p:cNvPr id="196" name="Google Shape;196;p13"/>
            <p:cNvSpPr/>
            <p:nvPr/>
          </p:nvSpPr>
          <p:spPr>
            <a:xfrm>
              <a:off x="8944160" y="3903099"/>
              <a:ext cx="0" cy="2336800"/>
            </a:xfrm>
            <a:custGeom>
              <a:rect b="b" l="l" r="r" t="t"/>
              <a:pathLst>
                <a:path extrusionOk="0" h="2336800" w="120000">
                  <a:moveTo>
                    <a:pt x="0" y="2336295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5799500" y="3898047"/>
              <a:ext cx="3145155" cy="6350"/>
            </a:xfrm>
            <a:custGeom>
              <a:rect b="b" l="l" r="r" t="t"/>
              <a:pathLst>
                <a:path extrusionOk="0" h="6350" w="3145154">
                  <a:moveTo>
                    <a:pt x="0" y="6350"/>
                  </a:moveTo>
                  <a:lnTo>
                    <a:pt x="3144659" y="6350"/>
                  </a:lnTo>
                </a:path>
                <a:path extrusionOk="0" h="6350" w="3145154">
                  <a:moveTo>
                    <a:pt x="0" y="0"/>
                  </a:moveTo>
                  <a:lnTo>
                    <a:pt x="3144659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13"/>
          <p:cNvSpPr txBox="1"/>
          <p:nvPr/>
        </p:nvSpPr>
        <p:spPr>
          <a:xfrm>
            <a:off x="5876811" y="3902964"/>
            <a:ext cx="306133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estimated value for $90,000</a:t>
            </a:r>
            <a:endParaRPr b="0" i="0" sz="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9" name="Google Shape;199;p13"/>
          <p:cNvGrpSpPr/>
          <p:nvPr/>
        </p:nvGrpSpPr>
        <p:grpSpPr>
          <a:xfrm>
            <a:off x="5793150" y="3899344"/>
            <a:ext cx="3166110" cy="189978"/>
            <a:chOff x="5793150" y="3899344"/>
            <a:chExt cx="3166110" cy="189978"/>
          </a:xfrm>
        </p:grpSpPr>
        <p:sp>
          <p:nvSpPr>
            <p:cNvPr id="200" name="Google Shape;200;p13"/>
            <p:cNvSpPr/>
            <p:nvPr/>
          </p:nvSpPr>
          <p:spPr>
            <a:xfrm>
              <a:off x="8906742" y="3899344"/>
              <a:ext cx="45720" cy="49530"/>
            </a:xfrm>
            <a:custGeom>
              <a:rect b="b" l="l" r="r" t="t"/>
              <a:pathLst>
                <a:path extrusionOk="0" h="49529" w="45720">
                  <a:moveTo>
                    <a:pt x="0" y="24748"/>
                  </a:moveTo>
                  <a:lnTo>
                    <a:pt x="1796" y="15114"/>
                  </a:lnTo>
                  <a:lnTo>
                    <a:pt x="6695" y="7248"/>
                  </a:lnTo>
                  <a:lnTo>
                    <a:pt x="13961" y="1944"/>
                  </a:lnTo>
                  <a:lnTo>
                    <a:pt x="22859" y="0"/>
                  </a:lnTo>
                  <a:lnTo>
                    <a:pt x="31757" y="1944"/>
                  </a:lnTo>
                  <a:lnTo>
                    <a:pt x="39023" y="7248"/>
                  </a:lnTo>
                  <a:lnTo>
                    <a:pt x="43922" y="15114"/>
                  </a:lnTo>
                  <a:lnTo>
                    <a:pt x="45719" y="24748"/>
                  </a:lnTo>
                  <a:lnTo>
                    <a:pt x="43922" y="34381"/>
                  </a:lnTo>
                  <a:lnTo>
                    <a:pt x="39023" y="42247"/>
                  </a:lnTo>
                  <a:lnTo>
                    <a:pt x="31757" y="47551"/>
                  </a:lnTo>
                  <a:lnTo>
                    <a:pt x="22859" y="49496"/>
                  </a:lnTo>
                  <a:lnTo>
                    <a:pt x="13961" y="47551"/>
                  </a:lnTo>
                  <a:lnTo>
                    <a:pt x="6695" y="42247"/>
                  </a:lnTo>
                  <a:lnTo>
                    <a:pt x="1796" y="34381"/>
                  </a:lnTo>
                  <a:lnTo>
                    <a:pt x="0" y="24748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5793150" y="4081067"/>
              <a:ext cx="3166110" cy="8255"/>
            </a:xfrm>
            <a:custGeom>
              <a:rect b="b" l="l" r="r" t="t"/>
              <a:pathLst>
                <a:path extrusionOk="0" h="8254" w="3166109">
                  <a:moveTo>
                    <a:pt x="0" y="0"/>
                  </a:moveTo>
                  <a:lnTo>
                    <a:pt x="3165661" y="0"/>
                  </a:lnTo>
                </a:path>
                <a:path extrusionOk="0" h="8254" w="3166109">
                  <a:moveTo>
                    <a:pt x="0" y="7832"/>
                  </a:moveTo>
                  <a:lnTo>
                    <a:pt x="3165661" y="78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13"/>
          <p:cNvSpPr txBox="1"/>
          <p:nvPr/>
        </p:nvSpPr>
        <p:spPr>
          <a:xfrm>
            <a:off x="5896095" y="4079750"/>
            <a:ext cx="18111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real value for $90,000</a:t>
            </a:r>
            <a:endParaRPr b="0" i="0" sz="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03" name="Google Shape;203;p13"/>
          <p:cNvGrpSpPr/>
          <p:nvPr/>
        </p:nvGrpSpPr>
        <p:grpSpPr>
          <a:xfrm>
            <a:off x="5838601" y="3899344"/>
            <a:ext cx="635" cy="1639474"/>
            <a:chOff x="5838601" y="3899344"/>
            <a:chExt cx="635" cy="1639474"/>
          </a:xfrm>
        </p:grpSpPr>
        <p:sp>
          <p:nvSpPr>
            <p:cNvPr id="204" name="Google Shape;204;p13"/>
            <p:cNvSpPr/>
            <p:nvPr/>
          </p:nvSpPr>
          <p:spPr>
            <a:xfrm>
              <a:off x="5838710" y="3899344"/>
              <a:ext cx="0" cy="185420"/>
            </a:xfrm>
            <a:custGeom>
              <a:rect b="b" l="l" r="r" t="t"/>
              <a:pathLst>
                <a:path extrusionOk="0" h="185420" w="120000">
                  <a:moveTo>
                    <a:pt x="0" y="0"/>
                  </a:moveTo>
                  <a:lnTo>
                    <a:pt x="0" y="184898"/>
                  </a:lnTo>
                </a:path>
              </a:pathLst>
            </a:cu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5838601" y="4532978"/>
              <a:ext cx="635" cy="1005840"/>
            </a:xfrm>
            <a:custGeom>
              <a:rect b="b" l="l" r="r" t="t"/>
              <a:pathLst>
                <a:path extrusionOk="0" h="1005839" w="635">
                  <a:moveTo>
                    <a:pt x="0" y="0"/>
                  </a:moveTo>
                  <a:lnTo>
                    <a:pt x="110" y="1005840"/>
                  </a:lnTo>
                </a:path>
              </a:pathLst>
            </a:cu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06" name="Google Shape;206;p13"/>
          <p:cNvGraphicFramePr/>
          <p:nvPr/>
        </p:nvGraphicFramePr>
        <p:xfrm>
          <a:off x="1485176" y="45585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{7D20F9BF-5DB0-4DFC-8160-F3539FFF8B66}</a:tableStyleId>
              </a:tblPr>
              <a:tblGrid>
                <a:gridCol w="665475"/>
                <a:gridCol w="487675"/>
                <a:gridCol w="1056000"/>
                <a:gridCol w="1056000"/>
              </a:tblGrid>
              <a:tr h="365750"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Employee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Salary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7180" lvl="0" marL="403860" marR="99695" rtl="0" algn="l">
                        <a:lnSpc>
                          <a:spcPct val="11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Satisfaction Rating  (real)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65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63195" lvl="0" marL="269875" marR="99695" rtl="0" algn="l">
                        <a:lnSpc>
                          <a:spcPct val="11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Satisfaction Rating  (predicted)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565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100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7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𝑦!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101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7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+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529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+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529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𝑦!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+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102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7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*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529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*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529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𝑦!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*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…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…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7053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…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130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7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31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aseline="30000" lang="en-US" sz="13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</a:t>
                      </a:r>
                      <a:r>
                        <a:rPr lang="en-US" sz="7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*0</a:t>
                      </a:r>
                      <a:endParaRPr sz="70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692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31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𝑦!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*0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7" name="Google Shape;2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8597" y="3412098"/>
            <a:ext cx="3166100" cy="48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9225" y="2219025"/>
            <a:ext cx="1811100" cy="41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935" y="3773423"/>
            <a:ext cx="3934967" cy="27371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4"/>
          <p:cNvSpPr txBox="1"/>
          <p:nvPr>
            <p:ph type="title"/>
          </p:nvPr>
        </p:nvSpPr>
        <p:spPr>
          <a:xfrm>
            <a:off x="916939" y="623315"/>
            <a:ext cx="7730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Simple Linear Regression Example</a:t>
            </a:r>
            <a:endParaRPr sz="3900"/>
          </a:p>
        </p:txBody>
      </p:sp>
      <p:sp>
        <p:nvSpPr>
          <p:cNvPr id="215" name="Google Shape;215;p14"/>
          <p:cNvSpPr txBox="1"/>
          <p:nvPr/>
        </p:nvSpPr>
        <p:spPr>
          <a:xfrm>
            <a:off x="891539" y="1807971"/>
            <a:ext cx="89553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Line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76200" lvl="1" marL="7239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196850" lvl="0" marL="266700" marR="17780" rtl="0" algn="l">
              <a:lnSpc>
                <a:spcPct val="107142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Try many guesses to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minimize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MSE and select the line that  minimizes MSE.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16" name="Google Shape;216;p14"/>
          <p:cNvGrpSpPr/>
          <p:nvPr/>
        </p:nvGrpSpPr>
        <p:grpSpPr>
          <a:xfrm>
            <a:off x="6460533" y="3700295"/>
            <a:ext cx="2654465" cy="2477154"/>
            <a:chOff x="6460533" y="3700295"/>
            <a:chExt cx="2654465" cy="2477154"/>
          </a:xfrm>
        </p:grpSpPr>
        <p:sp>
          <p:nvSpPr>
            <p:cNvPr id="217" name="Google Shape;217;p14"/>
            <p:cNvSpPr/>
            <p:nvPr/>
          </p:nvSpPr>
          <p:spPr>
            <a:xfrm>
              <a:off x="7502291" y="3735874"/>
              <a:ext cx="1531620" cy="2441575"/>
            </a:xfrm>
            <a:custGeom>
              <a:rect b="b" l="l" r="r" t="t"/>
              <a:pathLst>
                <a:path extrusionOk="0" h="2441575" w="1531620">
                  <a:moveTo>
                    <a:pt x="0" y="2441089"/>
                  </a:moveTo>
                  <a:lnTo>
                    <a:pt x="1531137" y="0"/>
                  </a:lnTo>
                </a:path>
              </a:pathLst>
            </a:custGeom>
            <a:noFill/>
            <a:ln cap="flat" cmpd="sng" w="127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6460533" y="3735875"/>
              <a:ext cx="2536825" cy="1583690"/>
            </a:xfrm>
            <a:custGeom>
              <a:rect b="b" l="l" r="r" t="t"/>
              <a:pathLst>
                <a:path extrusionOk="0" h="1583689" w="2536825">
                  <a:moveTo>
                    <a:pt x="0" y="1583300"/>
                  </a:moveTo>
                  <a:lnTo>
                    <a:pt x="2536722" y="0"/>
                  </a:lnTo>
                </a:path>
              </a:pathLst>
            </a:custGeom>
            <a:noFill/>
            <a:ln cap="flat" cmpd="sng" w="127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6774388" y="3700295"/>
              <a:ext cx="2188210" cy="1839595"/>
            </a:xfrm>
            <a:custGeom>
              <a:rect b="b" l="l" r="r" t="t"/>
              <a:pathLst>
                <a:path extrusionOk="0" h="1839595" w="2188209">
                  <a:moveTo>
                    <a:pt x="0" y="1839475"/>
                  </a:moveTo>
                  <a:lnTo>
                    <a:pt x="2188155" y="0"/>
                  </a:lnTo>
                </a:path>
              </a:pathLst>
            </a:custGeom>
            <a:noFill/>
            <a:ln cap="flat" cmpd="sng" w="127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6926788" y="3852695"/>
              <a:ext cx="2188210" cy="1839595"/>
            </a:xfrm>
            <a:custGeom>
              <a:rect b="b" l="l" r="r" t="t"/>
              <a:pathLst>
                <a:path extrusionOk="0" h="1839595" w="2188209">
                  <a:moveTo>
                    <a:pt x="0" y="1839475"/>
                  </a:moveTo>
                  <a:lnTo>
                    <a:pt x="2188155" y="0"/>
                  </a:lnTo>
                </a:path>
              </a:pathLst>
            </a:custGeom>
            <a:noFill/>
            <a:ln cap="flat" cmpd="sng" w="127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1" name="Google Shape;2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800" y="2253949"/>
            <a:ext cx="1724200" cy="40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>
            <p:ph type="title"/>
          </p:nvPr>
        </p:nvSpPr>
        <p:spPr>
          <a:xfrm>
            <a:off x="916939" y="623315"/>
            <a:ext cx="4883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Finding the value of </a:t>
            </a:r>
            <a:endParaRPr sz="39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916939" y="1807971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Cost Function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891539" y="2850387"/>
            <a:ext cx="9760500" cy="2409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Closed-form solution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7239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mathematical equation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that gives the result directly.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66700" marR="0" rtl="0" algn="l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Ordinary Least Squares (OLS, 최소자승법)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723900" marR="169545" rtl="0" algn="l">
              <a:lnSpc>
                <a:spcPct val="107916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method for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estimating the unknown parameters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in a linear regression  model.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2743200" marR="30480" rtl="0" algn="l">
              <a:lnSpc>
                <a:spcPct val="70000"/>
              </a:lnSpc>
              <a:spcBef>
                <a:spcPts val="66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where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</a:t>
            </a:r>
            <a:r>
              <a:rPr b="0" baseline="30000" i="0" lang="en-US" sz="31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value of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that minimizes the </a:t>
            </a:r>
            <a:endParaRPr/>
          </a:p>
          <a:p>
            <a:pPr indent="457200" lvl="0" marL="2743200" marR="30480" rtl="0" algn="l">
              <a:lnSpc>
                <a:spcPct val="70000"/>
              </a:lnSpc>
              <a:spcBef>
                <a:spcPts val="66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cost  function and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𝑦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vector of target values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marR="30480" rtl="0" algn="l">
              <a:lnSpc>
                <a:spcPct val="70000"/>
              </a:lnSpc>
              <a:spcBef>
                <a:spcPts val="66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rebuchet MS"/>
              <a:buChar char="-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오차를 최소화하는 값을 찾자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9" name="Google Shape;2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450" y="2174875"/>
            <a:ext cx="5107550" cy="5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450" y="4339816"/>
            <a:ext cx="2307000" cy="33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3525" y="581425"/>
            <a:ext cx="376550" cy="6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3575" y="4433154"/>
            <a:ext cx="211300" cy="2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4275" y="4433150"/>
            <a:ext cx="225162" cy="2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/>
          <p:nvPr>
            <p:ph type="title"/>
          </p:nvPr>
        </p:nvSpPr>
        <p:spPr>
          <a:xfrm>
            <a:off x="916939" y="623315"/>
            <a:ext cx="4883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Finding the value of 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878850" y="1807975"/>
            <a:ext cx="10700400" cy="4012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OLS : 가장 기본적인 결정론적 회귀 방법으로 잔차 제곱 합( RSS :  Residual Sum of Squares) 를 최소화하는 가중치 벡터를 행렬 미분으로 구하는 방법이다. </a:t>
            </a:r>
            <a:endParaRPr/>
          </a:p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최소제곱법( Least Square Method ) : 가장 적합한 회귀계수 추정치를 찾음으로써 가장 적합한 회귀 직선을 추정하는 것. </a:t>
            </a:r>
            <a:endParaRPr/>
          </a:p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Computational complexity of OLS</a:t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84150" lvl="1" marL="7366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Pros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84785" lvl="2" marL="11938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method is </a:t>
            </a:r>
            <a:r>
              <a:rPr b="0" i="0" lang="en-US" sz="13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linear</a:t>
            </a: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𝑂(𝑚)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 with regards to </a:t>
            </a:r>
            <a:r>
              <a:rPr b="0" i="0" lang="en-US" sz="13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number of instances</a:t>
            </a: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in the training set.</a:t>
            </a:r>
            <a:endParaRPr/>
          </a:p>
          <a:p>
            <a:pPr indent="-184785" lvl="2" marL="11938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훈련 셋의 인스턴스에 대해 선형을 띈다. 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84150" lvl="1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Cons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2" marL="1193165" marR="483869" rtl="0" algn="l">
              <a:lnSpc>
                <a:spcPct val="98222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computational complexity of inverting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b="0" baseline="30000" i="0" lang="en-US" sz="1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𝑇 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` 𝑋</a:t>
            </a: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which is a </a:t>
            </a:r>
            <a:r>
              <a:rPr b="0" i="0" lang="en-US" sz="1300" u="sng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𝑛×𝑛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matrix, is typically  about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𝑂(𝑛</a:t>
            </a:r>
            <a:r>
              <a:rPr b="0" baseline="30000" i="0" lang="en-US" sz="1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2.4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𝑂(𝑛</a:t>
            </a:r>
            <a:r>
              <a:rPr b="0" baseline="30000" i="0" lang="en-US" sz="1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84785" lvl="2" marL="11938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method gets very slow when the number of features grows large (e.g., 100,000).</a:t>
            </a:r>
            <a:endParaRPr/>
          </a:p>
          <a:p>
            <a:pPr indent="-184785" lvl="2" marL="11938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계산의 복잡도로 인한 연산 시간 증가. 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0" name="Google Shape;2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1473" y="527299"/>
            <a:ext cx="358175" cy="6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>
            <p:ph type="title"/>
          </p:nvPr>
        </p:nvSpPr>
        <p:spPr>
          <a:xfrm>
            <a:off x="916939" y="623315"/>
            <a:ext cx="4883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Finding the value of </a:t>
            </a:r>
            <a:endParaRPr sz="39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916939" y="1807971"/>
            <a:ext cx="9200400" cy="3026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Gradient Descent (경사하강법)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optimization algorithm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for finding the minimum of a function.</a:t>
            </a:r>
            <a:endParaRPr/>
          </a:p>
          <a:p>
            <a:pPr indent="-1968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비용 함수를 최소화하기 위해 매개변수를 반복적으로 조정합니다.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함수의 최소법을 찾기 위한 최적화 알고리즘)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Arial"/>
              <a:buNone/>
            </a:pPr>
            <a:r>
              <a:t/>
            </a:r>
            <a:endParaRPr b="0" i="0" sz="27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general idea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tweaks parameters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iteratively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in order to minimize a cost function.</a:t>
            </a:r>
            <a:endParaRPr/>
          </a:p>
          <a:p>
            <a:pPr indent="-196850" lvl="1" marL="6985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함수는 비용을 최소화 하기 위해 매개변수를 반복적으로 교정합니다. </a:t>
            </a:r>
            <a:endParaRPr/>
          </a:p>
          <a:p>
            <a:pPr indent="-76200" lvl="1" marL="6985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7" name="Google Shape;2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5850" y="538262"/>
            <a:ext cx="377225" cy="6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 txBox="1"/>
          <p:nvPr>
            <p:ph type="title"/>
          </p:nvPr>
        </p:nvSpPr>
        <p:spPr>
          <a:xfrm>
            <a:off x="916962" y="623325"/>
            <a:ext cx="84159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Gradient Descent(경사하강법)</a:t>
            </a:r>
            <a:endParaRPr sz="39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900"/>
          </a:p>
        </p:txBody>
      </p:sp>
      <p:sp>
        <p:nvSpPr>
          <p:cNvPr id="253" name="Google Shape;253;p18"/>
          <p:cNvSpPr txBox="1"/>
          <p:nvPr/>
        </p:nvSpPr>
        <p:spPr>
          <a:xfrm>
            <a:off x="916939" y="1807971"/>
            <a:ext cx="103074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Steps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Filling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!   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with   random values (random initialization)(시작점 선택)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5080" rtl="0" algn="l">
              <a:lnSpc>
                <a:spcPct val="109166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measures the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local gradient(slope)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the error function with regards to the  parameter vector    (손실 곡선의 기울기를 계산)</a:t>
            </a:r>
            <a:endParaRPr b="0" i="0" sz="19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goes in the direction of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descending gradient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 (기울기의 방향으로 이동)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Once the gradient is zero, you have reached a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minimum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 (기울기가 0이 되면 최소)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54" name="Google Shape;254;p18"/>
          <p:cNvGrpSpPr/>
          <p:nvPr/>
        </p:nvGrpSpPr>
        <p:grpSpPr>
          <a:xfrm>
            <a:off x="3655081" y="4440935"/>
            <a:ext cx="3641830" cy="2182368"/>
            <a:chOff x="3655081" y="4440935"/>
            <a:chExt cx="3641830" cy="2182368"/>
          </a:xfrm>
        </p:grpSpPr>
        <p:pic>
          <p:nvPicPr>
            <p:cNvPr id="255" name="Google Shape;255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1711" y="4440935"/>
              <a:ext cx="3505200" cy="2182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18"/>
            <p:cNvSpPr/>
            <p:nvPr/>
          </p:nvSpPr>
          <p:spPr>
            <a:xfrm>
              <a:off x="4311803" y="5977054"/>
              <a:ext cx="2438400" cy="0"/>
            </a:xfrm>
            <a:custGeom>
              <a:rect b="b" l="l" r="r" t="t"/>
              <a:pathLst>
                <a:path extrusionOk="0" h="120000" w="2438400">
                  <a:moveTo>
                    <a:pt x="0" y="0"/>
                  </a:moveTo>
                  <a:lnTo>
                    <a:pt x="2438400" y="0"/>
                  </a:ln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3655081" y="5122188"/>
              <a:ext cx="2069464" cy="1179195"/>
            </a:xfrm>
            <a:custGeom>
              <a:rect b="b" l="l" r="r" t="t"/>
              <a:pathLst>
                <a:path extrusionOk="0" h="1179195" w="2069464">
                  <a:moveTo>
                    <a:pt x="0" y="0"/>
                  </a:moveTo>
                  <a:lnTo>
                    <a:pt x="2069212" y="1178640"/>
                  </a:ln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3777161" y="4648518"/>
              <a:ext cx="1322705" cy="1642110"/>
            </a:xfrm>
            <a:custGeom>
              <a:rect b="b" l="l" r="r" t="t"/>
              <a:pathLst>
                <a:path extrusionOk="0" h="1642110" w="1322704">
                  <a:moveTo>
                    <a:pt x="0" y="0"/>
                  </a:moveTo>
                  <a:lnTo>
                    <a:pt x="1322481" y="1641911"/>
                  </a:ln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9" name="Google Shape;25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0558" y="2859172"/>
            <a:ext cx="120975" cy="2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 b="-5025" l="44052" r="48913" t="89739"/>
          <a:stretch/>
        </p:blipFill>
        <p:spPr>
          <a:xfrm>
            <a:off x="2294579" y="2184899"/>
            <a:ext cx="246551" cy="3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/>
          <p:nvPr>
            <p:ph type="title"/>
          </p:nvPr>
        </p:nvSpPr>
        <p:spPr>
          <a:xfrm>
            <a:off x="916939" y="623315"/>
            <a:ext cx="4074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Gradient Descent</a:t>
            </a:r>
            <a:endParaRPr sz="3900"/>
          </a:p>
        </p:txBody>
      </p:sp>
      <p:sp>
        <p:nvSpPr>
          <p:cNvPr id="266" name="Google Shape;266;p19"/>
          <p:cNvSpPr txBox="1"/>
          <p:nvPr/>
        </p:nvSpPr>
        <p:spPr>
          <a:xfrm>
            <a:off x="916939" y="1807971"/>
            <a:ext cx="10221600" cy="2378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 Rate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size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the steps.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스텝의 크기, 움직임의 정도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too small, the algorithm have to go through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many iterations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converge.</a:t>
            </a:r>
            <a:endParaRPr/>
          </a:p>
          <a:p>
            <a:pPr indent="-19685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너무 작으면 수렴하기까지 반복 횟수기 많다(계산을 많이한다)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5080" rtl="0" algn="l">
              <a:lnSpc>
                <a:spcPct val="109166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too high, the algorithm may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jump across the valley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end up on the other  side.</a:t>
            </a:r>
            <a:endParaRPr/>
          </a:p>
          <a:p>
            <a:pPr indent="-196850" lvl="1" marL="698500" marR="5080" rtl="0" algn="l">
              <a:lnSpc>
                <a:spcPct val="109166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너무 높으면, 값이 튄다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7" name="Google Shape;2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91" y="4538471"/>
            <a:ext cx="3395472" cy="181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4328" y="4553711"/>
            <a:ext cx="3444240" cy="185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916939" y="623315"/>
            <a:ext cx="4074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Gradient Descent</a:t>
            </a:r>
            <a:endParaRPr sz="3900"/>
          </a:p>
        </p:txBody>
      </p:sp>
      <p:sp>
        <p:nvSpPr>
          <p:cNvPr id="274" name="Google Shape;274;p21"/>
          <p:cNvSpPr txBox="1"/>
          <p:nvPr/>
        </p:nvSpPr>
        <p:spPr>
          <a:xfrm>
            <a:off x="878850" y="1807975"/>
            <a:ext cx="9613500" cy="540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28600" lvl="0" marL="279400" marR="431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implement gradient descent, we need to compute the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gradient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 the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cost function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with regards to each model parameter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!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j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228600" lvl="0" marL="279400" marR="431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경사하강법을 구현하려면 각 모델 매개변수에 대해 비용함수의 경사를 계산해야 한다. 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736600" marR="0" rtl="0" algn="l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How much the </a:t>
            </a:r>
            <a:r>
              <a:rPr b="0" i="0" lang="en-US" sz="16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cost function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will change if you change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!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j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just a little bit.</a:t>
            </a:r>
            <a:endParaRPr/>
          </a:p>
          <a:p>
            <a:pPr indent="-228600" lvl="1" marL="736600" marR="0" rtl="0" algn="l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각 모델 매개변수를 약간 변화시킨다면, 비용함수는 얼마나 변화하는지.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0" marL="279400" marR="444500" rtl="0" algn="l">
              <a:lnSpc>
                <a:spcPct val="111428"/>
              </a:lnSpc>
              <a:spcBef>
                <a:spcPts val="110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gradient vector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contains all the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partial derivatives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(편미분) of the cost  function (one for each model parameter)</a:t>
            </a:r>
            <a:endParaRPr/>
          </a:p>
          <a:p>
            <a:pPr indent="-190500" lvl="0" marL="279400" marR="444500" rtl="0" algn="l">
              <a:lnSpc>
                <a:spcPct val="111428"/>
              </a:lnSpc>
              <a:spcBef>
                <a:spcPts val="110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기울기 벡터는 각 모델 파라미터에 대해 하나씩 비용함수의 모든 편미분을 포함합니다. 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0" marL="279400" marR="444500" rtl="0" algn="l">
              <a:lnSpc>
                <a:spcPct val="111428"/>
              </a:lnSpc>
              <a:spcBef>
                <a:spcPts val="110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At each Gradient Descent step, calculations over the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full training set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are involved.</a:t>
            </a:r>
            <a:endParaRPr/>
          </a:p>
          <a:p>
            <a:pPr indent="-190500" lvl="0" marL="279400" marR="444500" rtl="0" algn="l">
              <a:lnSpc>
                <a:spcPct val="111428"/>
              </a:lnSpc>
              <a:spcBef>
                <a:spcPts val="110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각 step 마다 전체 데이터에 대해 계산을 해야 함 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900" marR="444500" rtl="0" algn="l">
              <a:lnSpc>
                <a:spcPct val="111428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800" lvl="0" marL="279400" marR="444500" rtl="0" algn="l">
              <a:lnSpc>
                <a:spcPct val="111428"/>
              </a:lnSpc>
              <a:spcBef>
                <a:spcPts val="110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8505" y="4687262"/>
            <a:ext cx="3152075" cy="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916939" y="623315"/>
            <a:ext cx="2835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Lecture Plan</a:t>
            </a:r>
            <a:endParaRPr sz="3900"/>
          </a:p>
        </p:txBody>
      </p:sp>
      <p:sp>
        <p:nvSpPr>
          <p:cNvPr id="77" name="Google Shape;77;p3"/>
          <p:cNvSpPr txBox="1"/>
          <p:nvPr/>
        </p:nvSpPr>
        <p:spPr>
          <a:xfrm>
            <a:off x="916939" y="1725675"/>
            <a:ext cx="62961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 to Regression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 (선형회귀)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Polynomial Regression (다항회귀)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Regularized Linear Regression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Ridge Regression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Lasso Regression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Elastic Net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Multinomial Logistic (Softmax Regression)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916939" y="623315"/>
            <a:ext cx="4074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Gradient Descent</a:t>
            </a:r>
            <a:endParaRPr sz="3900"/>
          </a:p>
        </p:txBody>
      </p:sp>
      <p:sp>
        <p:nvSpPr>
          <p:cNvPr id="281" name="Google Shape;281;p22"/>
          <p:cNvSpPr txBox="1"/>
          <p:nvPr/>
        </p:nvSpPr>
        <p:spPr>
          <a:xfrm>
            <a:off x="916939" y="1807971"/>
            <a:ext cx="9775800" cy="3589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Batch Gradient Descent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Uses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whole training set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compute the gradients at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every step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1968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각 스텝마다 전체 학습 셋을 사용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Stochastic Gradient Descent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5080" rtl="0" algn="l">
              <a:lnSpc>
                <a:spcPct val="107916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Picks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random instance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in the training set at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every step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compute the  gradients based only on that single instance.</a:t>
            </a:r>
            <a:endParaRPr/>
          </a:p>
          <a:p>
            <a:pPr indent="-196850" lvl="1" marL="698500" marR="5080" rtl="0" algn="l">
              <a:lnSpc>
                <a:spcPct val="107916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하나의 랜덤 인스턴스를 뽑아서 한스텝에 하나의 데이터만을 계산함.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Mini-batch Gradient Descent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Uses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small random sets of instances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called mini-batches.</a:t>
            </a:r>
            <a:endParaRPr/>
          </a:p>
          <a:p>
            <a:pPr indent="-196850" lvl="1" marL="6985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미니배치라고 부르는 작은 랜덤 데이터 셋을 사용한다.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916939" y="623315"/>
            <a:ext cx="4074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Gradient Descent</a:t>
            </a:r>
            <a:endParaRPr sz="3900"/>
          </a:p>
        </p:txBody>
      </p:sp>
      <p:sp>
        <p:nvSpPr>
          <p:cNvPr id="287" name="Google Shape;287;p23"/>
          <p:cNvSpPr txBox="1"/>
          <p:nvPr/>
        </p:nvSpPr>
        <p:spPr>
          <a:xfrm>
            <a:off x="916939" y="1769364"/>
            <a:ext cx="102738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65100" lvl="0" marL="241300" marR="0" rtl="0" algn="l">
              <a:lnSpc>
                <a:spcPct val="1198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Batch Gradient Descent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65100" lvl="1" marL="698500" marR="5080" rtl="0" algn="l">
              <a:lnSpc>
                <a:spcPct val="79100"/>
              </a:lnSpc>
              <a:spcBef>
                <a:spcPts val="54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Guaranteed to find </a:t>
            </a:r>
            <a:r>
              <a:rPr b="0" i="0" lang="en-US" sz="1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global minimum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if the cost function is convex. If not, may end  up with a local minimum.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65100" lvl="1" marL="698500" marR="0" rtl="0" algn="l">
              <a:lnSpc>
                <a:spcPct val="1177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Slow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on large training sets.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65100" lvl="0" marL="241300" marR="0" rtl="0" algn="l">
              <a:lnSpc>
                <a:spcPct val="119807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Stochastic Gradient Descent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65100" lvl="1" marL="698500" marR="0" rtl="0" algn="l">
              <a:lnSpc>
                <a:spcPct val="11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Fast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even on large training sets.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65100" lvl="1" marL="698500" marR="0" rtl="0" algn="l">
              <a:lnSpc>
                <a:spcPct val="1177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final parameter values are good, but </a:t>
            </a:r>
            <a:r>
              <a:rPr b="0" i="0" lang="en-US" sz="1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not optimal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65100" lvl="1" marL="698500" marR="967739" rtl="0" algn="l">
              <a:lnSpc>
                <a:spcPct val="100454"/>
              </a:lnSpc>
              <a:spcBef>
                <a:spcPts val="4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When </a:t>
            </a:r>
            <a:r>
              <a:rPr b="0" i="0" lang="en-US" sz="1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cost function is irregular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it </a:t>
            </a:r>
            <a:r>
              <a:rPr b="0" i="0" lang="en-US" sz="1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has better chance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finding the global  minimum.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65100" lvl="0" marL="241300" marR="0" rtl="0" algn="l">
              <a:lnSpc>
                <a:spcPct val="119423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Mini-batch Gradient Descent (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65100" lvl="1" marL="69850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Ends up </a:t>
            </a:r>
            <a:r>
              <a:rPr b="0" i="0" lang="en-US" sz="1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walking around a bit closer to the minimum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than SGD.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65100" lvl="1" marL="698500" marR="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May be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harder for it to escape from local minima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than SGD.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500" y="4455975"/>
            <a:ext cx="3113950" cy="23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9625" y="4455964"/>
            <a:ext cx="3232063" cy="2281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>
            <p:ph type="title"/>
          </p:nvPr>
        </p:nvSpPr>
        <p:spPr>
          <a:xfrm>
            <a:off x="916939" y="623315"/>
            <a:ext cx="3897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Convex Function</a:t>
            </a:r>
            <a:endParaRPr sz="3900"/>
          </a:p>
        </p:txBody>
      </p:sp>
      <p:sp>
        <p:nvSpPr>
          <p:cNvPr id="295" name="Google Shape;295;p24"/>
          <p:cNvSpPr txBox="1"/>
          <p:nvPr/>
        </p:nvSpPr>
        <p:spPr>
          <a:xfrm>
            <a:off x="916939" y="1807971"/>
            <a:ext cx="9951600" cy="1957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968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function is convex if the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 segment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between any two points on  the graph of the function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lies above or on the graph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508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Convex 란? 어떤 두 점을 찍어서 선으로 연결해도 그 사이 모든 점들은 다 그 안에 들어오도록 있는 경우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96" name="Google Shape;296;p24"/>
          <p:cNvGrpSpPr/>
          <p:nvPr/>
        </p:nvGrpSpPr>
        <p:grpSpPr>
          <a:xfrm>
            <a:off x="5373672" y="4132662"/>
            <a:ext cx="5511800" cy="1828800"/>
            <a:chOff x="2223274" y="3709329"/>
            <a:chExt cx="5511800" cy="1828800"/>
          </a:xfrm>
        </p:grpSpPr>
        <p:pic>
          <p:nvPicPr>
            <p:cNvPr id="297" name="Google Shape;297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23274" y="3709329"/>
              <a:ext cx="5308600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24"/>
            <p:cNvSpPr/>
            <p:nvPr/>
          </p:nvSpPr>
          <p:spPr>
            <a:xfrm>
              <a:off x="2304586" y="4899101"/>
              <a:ext cx="2438400" cy="0"/>
            </a:xfrm>
            <a:custGeom>
              <a:rect b="b" l="l" r="r" t="t"/>
              <a:pathLst>
                <a:path extrusionOk="0" h="120000" w="2438400">
                  <a:moveTo>
                    <a:pt x="0" y="0"/>
                  </a:moveTo>
                  <a:lnTo>
                    <a:pt x="2438400" y="0"/>
                  </a:lnTo>
                </a:path>
              </a:pathLst>
            </a:custGeom>
            <a:noFill/>
            <a:ln cap="flat" cmpd="sng" w="1905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5296674" y="4296937"/>
              <a:ext cx="2438400" cy="0"/>
            </a:xfrm>
            <a:custGeom>
              <a:rect b="b" l="l" r="r" t="t"/>
              <a:pathLst>
                <a:path extrusionOk="0" h="120000" w="2438400">
                  <a:moveTo>
                    <a:pt x="0" y="0"/>
                  </a:moveTo>
                  <a:lnTo>
                    <a:pt x="2438400" y="0"/>
                  </a:lnTo>
                </a:path>
              </a:pathLst>
            </a:custGeom>
            <a:noFill/>
            <a:ln cap="flat" cmpd="sng" w="1905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0" name="Google Shape;30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2772" y="4844430"/>
              <a:ext cx="109343" cy="109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25231" y="4840714"/>
              <a:ext cx="109343" cy="109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80046" y="4242267"/>
              <a:ext cx="109343" cy="109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30411" y="4242267"/>
              <a:ext cx="109343" cy="109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24"/>
            <p:cNvSpPr/>
            <p:nvPr/>
          </p:nvSpPr>
          <p:spPr>
            <a:xfrm>
              <a:off x="5772759" y="4133385"/>
              <a:ext cx="454025" cy="141605"/>
            </a:xfrm>
            <a:custGeom>
              <a:rect b="b" l="l" r="r" t="t"/>
              <a:pathLst>
                <a:path extrusionOk="0" h="141604" w="454025">
                  <a:moveTo>
                    <a:pt x="0" y="0"/>
                  </a:moveTo>
                  <a:lnTo>
                    <a:pt x="453483" y="0"/>
                  </a:lnTo>
                  <a:lnTo>
                    <a:pt x="453483" y="141250"/>
                  </a:lnTo>
                  <a:lnTo>
                    <a:pt x="0" y="14125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/>
          <p:cNvSpPr txBox="1"/>
          <p:nvPr>
            <p:ph type="title"/>
          </p:nvPr>
        </p:nvSpPr>
        <p:spPr>
          <a:xfrm>
            <a:off x="916939" y="623315"/>
            <a:ext cx="9067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Gradient Descent for Linear Regression</a:t>
            </a:r>
            <a:endParaRPr sz="3900"/>
          </a:p>
        </p:txBody>
      </p:sp>
      <p:sp>
        <p:nvSpPr>
          <p:cNvPr id="310" name="Google Shape;310;p25"/>
          <p:cNvSpPr txBox="1"/>
          <p:nvPr/>
        </p:nvSpPr>
        <p:spPr>
          <a:xfrm>
            <a:off x="916939" y="1807971"/>
            <a:ext cx="10953328" cy="4511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MSE cost function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for a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model is a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convex function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선형회귀 모델에 대한 MSE 비용함수는 볼록함수다.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There is no local minima, just one global minimum.</a:t>
            </a:r>
            <a:endParaRPr/>
          </a:p>
          <a:p>
            <a:pPr indent="0" lvl="1" marL="50165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is a continuous function with a slope that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never changes abruptly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688975" rtl="0" algn="l">
              <a:lnSpc>
                <a:spcPct val="107142"/>
              </a:lnSpc>
              <a:spcBef>
                <a:spcPts val="1019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Theoretically, Gradient Descent is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guaranteed to reach the global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minimum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in the MSE cost function for a Linear Regression.</a:t>
            </a:r>
            <a:endParaRPr/>
          </a:p>
          <a:p>
            <a:pPr indent="-196850" lvl="0" marL="241300" marR="688975" rtl="0" algn="l">
              <a:lnSpc>
                <a:spcPct val="107142"/>
              </a:lnSpc>
              <a:spcBef>
                <a:spcPts val="1019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선형회귀에서 MSE 비용함수는 전역최소값에 도달할 수 있다는 보장이 된다. 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800" lvl="0" marL="241300" marR="688975" rtl="0" algn="l">
              <a:lnSpc>
                <a:spcPct val="107142"/>
              </a:lnSpc>
              <a:spcBef>
                <a:spcPts val="1019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688975" rtl="0" algn="l">
              <a:lnSpc>
                <a:spcPct val="107142"/>
              </a:lnSpc>
              <a:spcBef>
                <a:spcPts val="1019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practical, we approach close the global minimum with sufficient  time and a reasonable learning rate.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>
            <p:ph type="title"/>
          </p:nvPr>
        </p:nvSpPr>
        <p:spPr>
          <a:xfrm>
            <a:off x="916939" y="623315"/>
            <a:ext cx="9067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Gradient Descent for Linear Regression</a:t>
            </a:r>
            <a:endParaRPr sz="3900"/>
          </a:p>
        </p:txBody>
      </p:sp>
      <p:sp>
        <p:nvSpPr>
          <p:cNvPr id="316" name="Google Shape;316;p26"/>
          <p:cNvSpPr txBox="1"/>
          <p:nvPr/>
        </p:nvSpPr>
        <p:spPr>
          <a:xfrm>
            <a:off x="916939" y="1807971"/>
            <a:ext cx="9894600" cy="2093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968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cost function for a Linear Regression model has the shape of a  bowl.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Round bowl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if the features have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same scale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Elongated bowl(길쭉한 )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if the features have very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 scales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When using Gradient Descent, all features should have a similar scale.</a:t>
            </a:r>
            <a:endParaRPr/>
          </a:p>
          <a:p>
            <a:pPr indent="-196850" lvl="1" marL="6985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모든 피쳐는 유사한 스케일을 가져야 한다.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7" name="Google Shape;3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2139" y="4159503"/>
            <a:ext cx="6629400" cy="242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7a0e79ef9_0_24"/>
          <p:cNvSpPr txBox="1"/>
          <p:nvPr>
            <p:ph idx="1" type="subTitle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Polynomial Regression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>
            <p:ph type="title"/>
          </p:nvPr>
        </p:nvSpPr>
        <p:spPr>
          <a:xfrm>
            <a:off x="916939" y="623315"/>
            <a:ext cx="9937328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800"/>
              <a:t>Polynomial Regression(다항회귀)</a:t>
            </a:r>
            <a:endParaRPr sz="3800"/>
          </a:p>
        </p:txBody>
      </p:sp>
      <p:sp>
        <p:nvSpPr>
          <p:cNvPr id="328" name="Google Shape;328;p28"/>
          <p:cNvSpPr txBox="1"/>
          <p:nvPr/>
        </p:nvSpPr>
        <p:spPr>
          <a:xfrm>
            <a:off x="916939" y="1807971"/>
            <a:ext cx="10192500" cy="1377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05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if data are not linear?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1" marL="698500" marR="5080" rtl="0" algn="l">
              <a:lnSpc>
                <a:spcPct val="107916"/>
              </a:lnSpc>
              <a:spcBef>
                <a:spcPts val="46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Adding powers of each feature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as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new features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then train a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model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on this extended set of features.</a:t>
            </a:r>
            <a:endParaRPr/>
          </a:p>
          <a:p>
            <a:pPr indent="-190500" lvl="1" marL="698500" marR="5080" rtl="0" algn="l">
              <a:lnSpc>
                <a:spcPct val="107916"/>
              </a:lnSpc>
              <a:spcBef>
                <a:spcPts val="46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각 피쳐의 제곱을 값으로 추가한 다음 이 집합에 대한 선형 모델을 훈련한다. 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9" name="Google Shape;3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247" y="4352544"/>
            <a:ext cx="2633472" cy="170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6544" y="4337303"/>
            <a:ext cx="2648712" cy="172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916939" y="623315"/>
            <a:ext cx="5081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500">
                <a:latin typeface="Verdana"/>
                <a:ea typeface="Verdana"/>
                <a:cs typeface="Verdana"/>
                <a:sym typeface="Verdana"/>
              </a:rPr>
              <a:t>Polynomial Regression</a:t>
            </a:r>
            <a:endParaRPr sz="3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904239" y="1807971"/>
            <a:ext cx="102705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  <a:endParaRPr b="0" i="0" sz="2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1" marL="7112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If two features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baseline="-25000" i="0" lang="en-US" sz="22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 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baseline="-25000" i="0" lang="en-US" sz="22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0" baseline="-25000" i="0" sz="22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196850" lvl="1" marL="7112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Adding the square (2</a:t>
            </a:r>
            <a:r>
              <a:rPr b="0" baseline="3000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nd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-degree polynomial) of each feature in the training set,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9235" lvl="2" marL="11684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𝑥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𝑥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𝑥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baseline="30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𝑥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baseline="30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if also consider all combinations of features up to the given degree.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337" name="Google Shape;337;p29"/>
          <p:cNvGraphicFramePr/>
          <p:nvPr/>
        </p:nvGraphicFramePr>
        <p:xfrm>
          <a:off x="3111737" y="42675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{7D20F9BF-5DB0-4DFC-8160-F3539FFF8B66}</a:tableStyleId>
              </a:tblPr>
              <a:tblGrid>
                <a:gridCol w="323850"/>
                <a:gridCol w="326400"/>
                <a:gridCol w="265425"/>
              </a:tblGrid>
              <a:tr h="2286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8" name="Google Shape;338;p29"/>
          <p:cNvGraphicFramePr/>
          <p:nvPr/>
        </p:nvGraphicFramePr>
        <p:xfrm>
          <a:off x="6730832" y="42675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{7D20F9BF-5DB0-4DFC-8160-F3539FFF8B66}</a:tableStyleId>
              </a:tblPr>
              <a:tblGrid>
                <a:gridCol w="323850"/>
                <a:gridCol w="326400"/>
                <a:gridCol w="435600"/>
                <a:gridCol w="376550"/>
                <a:gridCol w="379100"/>
                <a:gridCol w="266075"/>
              </a:tblGrid>
              <a:tr h="228600"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aseline="-25000" lang="en-US" sz="13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r>
                        <a:rPr lang="en-US" sz="7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70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38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aseline="-25000" lang="en-US" sz="13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r>
                        <a:rPr lang="en-US" sz="7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70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38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39" name="Google Shape;339;p29"/>
          <p:cNvGrpSpPr/>
          <p:nvPr/>
        </p:nvGrpSpPr>
        <p:grpSpPr>
          <a:xfrm>
            <a:off x="4766871" y="4609475"/>
            <a:ext cx="1236980" cy="532765"/>
            <a:chOff x="4766871" y="4609475"/>
            <a:chExt cx="1236980" cy="532765"/>
          </a:xfrm>
        </p:grpSpPr>
        <p:sp>
          <p:nvSpPr>
            <p:cNvPr id="340" name="Google Shape;340;p29"/>
            <p:cNvSpPr/>
            <p:nvPr/>
          </p:nvSpPr>
          <p:spPr>
            <a:xfrm>
              <a:off x="4766871" y="4609475"/>
              <a:ext cx="1236980" cy="532765"/>
            </a:xfrm>
            <a:custGeom>
              <a:rect b="b" l="l" r="r" t="t"/>
              <a:pathLst>
                <a:path extrusionOk="0" h="532764" w="1236979">
                  <a:moveTo>
                    <a:pt x="970614" y="0"/>
                  </a:moveTo>
                  <a:lnTo>
                    <a:pt x="970614" y="133037"/>
                  </a:lnTo>
                  <a:lnTo>
                    <a:pt x="0" y="133037"/>
                  </a:lnTo>
                  <a:lnTo>
                    <a:pt x="0" y="399112"/>
                  </a:lnTo>
                  <a:lnTo>
                    <a:pt x="970614" y="399112"/>
                  </a:lnTo>
                  <a:lnTo>
                    <a:pt x="970614" y="532150"/>
                  </a:lnTo>
                  <a:lnTo>
                    <a:pt x="1236689" y="266076"/>
                  </a:lnTo>
                  <a:lnTo>
                    <a:pt x="970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4766871" y="4609475"/>
              <a:ext cx="1236980" cy="532765"/>
            </a:xfrm>
            <a:custGeom>
              <a:rect b="b" l="l" r="r" t="t"/>
              <a:pathLst>
                <a:path extrusionOk="0" h="532764" w="1236979">
                  <a:moveTo>
                    <a:pt x="0" y="133037"/>
                  </a:moveTo>
                  <a:lnTo>
                    <a:pt x="970614" y="133037"/>
                  </a:lnTo>
                  <a:lnTo>
                    <a:pt x="970614" y="0"/>
                  </a:lnTo>
                  <a:lnTo>
                    <a:pt x="1236689" y="266076"/>
                  </a:lnTo>
                  <a:lnTo>
                    <a:pt x="970614" y="532151"/>
                  </a:lnTo>
                  <a:lnTo>
                    <a:pt x="970614" y="399113"/>
                  </a:lnTo>
                  <a:lnTo>
                    <a:pt x="0" y="399113"/>
                  </a:lnTo>
                  <a:lnTo>
                    <a:pt x="0" y="13303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type="title"/>
          </p:nvPr>
        </p:nvSpPr>
        <p:spPr>
          <a:xfrm>
            <a:off x="916939" y="623315"/>
            <a:ext cx="5081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Polynomial Regression</a:t>
            </a:r>
            <a:endParaRPr sz="3900"/>
          </a:p>
        </p:txBody>
      </p:sp>
      <p:sp>
        <p:nvSpPr>
          <p:cNvPr id="347" name="Google Shape;347;p30"/>
          <p:cNvSpPr txBox="1"/>
          <p:nvPr/>
        </p:nvSpPr>
        <p:spPr>
          <a:xfrm>
            <a:off x="916939" y="1807971"/>
            <a:ext cx="10343728" cy="962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96850" lvl="0" marL="241300" marR="262255" rtl="0" algn="l">
              <a:lnSpc>
                <a:spcPct val="107142"/>
              </a:lnSpc>
              <a:spcBef>
                <a:spcPts val="110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Polynomial regression is considered to be a special case of multiple  linear regression.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348" name="Google Shape;348;p30"/>
          <p:cNvGraphicFramePr/>
          <p:nvPr/>
        </p:nvGraphicFramePr>
        <p:xfrm>
          <a:off x="2836918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{7D20F9BF-5DB0-4DFC-8160-F3539FFF8B66}</a:tableStyleId>
              </a:tblPr>
              <a:tblGrid>
                <a:gridCol w="323850"/>
                <a:gridCol w="326400"/>
                <a:gridCol w="265425"/>
              </a:tblGrid>
              <a:tr h="228600"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9" name="Google Shape;349;p30"/>
          <p:cNvGraphicFramePr/>
          <p:nvPr/>
        </p:nvGraphicFramePr>
        <p:xfrm>
          <a:off x="6456012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{7D20F9BF-5DB0-4DFC-8160-F3539FFF8B66}</a:tableStyleId>
              </a:tblPr>
              <a:tblGrid>
                <a:gridCol w="323850"/>
                <a:gridCol w="326400"/>
                <a:gridCol w="435600"/>
                <a:gridCol w="376550"/>
                <a:gridCol w="379100"/>
                <a:gridCol w="266075"/>
              </a:tblGrid>
              <a:tr h="2286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r>
                        <a:rPr lang="en-US" sz="9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baseline="-25000" sz="105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aseline="-25000" lang="en-US" sz="13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r>
                        <a:rPr lang="en-US" sz="7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70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38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aseline="-25000" lang="en-US" sz="13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𝑥</a:t>
                      </a:r>
                      <a:r>
                        <a:rPr baseline="-25000" lang="en-US" sz="105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r>
                        <a:rPr lang="en-US" sz="7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700" u="none" cap="none" strike="noStrik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38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</a:t>
                      </a:r>
                      <a:endParaRPr sz="9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6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50" name="Google Shape;350;p30"/>
          <p:cNvGrpSpPr/>
          <p:nvPr/>
        </p:nvGrpSpPr>
        <p:grpSpPr>
          <a:xfrm>
            <a:off x="4492052" y="3770916"/>
            <a:ext cx="1236980" cy="532765"/>
            <a:chOff x="4796852" y="5329002"/>
            <a:chExt cx="1236980" cy="532765"/>
          </a:xfrm>
        </p:grpSpPr>
        <p:sp>
          <p:nvSpPr>
            <p:cNvPr id="351" name="Google Shape;351;p30"/>
            <p:cNvSpPr/>
            <p:nvPr/>
          </p:nvSpPr>
          <p:spPr>
            <a:xfrm>
              <a:off x="4796852" y="5329002"/>
              <a:ext cx="1236980" cy="532765"/>
            </a:xfrm>
            <a:custGeom>
              <a:rect b="b" l="l" r="r" t="t"/>
              <a:pathLst>
                <a:path extrusionOk="0" h="532764" w="1236979">
                  <a:moveTo>
                    <a:pt x="970614" y="0"/>
                  </a:moveTo>
                  <a:lnTo>
                    <a:pt x="970614" y="133037"/>
                  </a:lnTo>
                  <a:lnTo>
                    <a:pt x="0" y="133037"/>
                  </a:lnTo>
                  <a:lnTo>
                    <a:pt x="0" y="399114"/>
                  </a:lnTo>
                  <a:lnTo>
                    <a:pt x="970614" y="399114"/>
                  </a:lnTo>
                  <a:lnTo>
                    <a:pt x="970614" y="532151"/>
                  </a:lnTo>
                  <a:lnTo>
                    <a:pt x="1236689" y="266076"/>
                  </a:lnTo>
                  <a:lnTo>
                    <a:pt x="970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796852" y="5329002"/>
              <a:ext cx="1236980" cy="532765"/>
            </a:xfrm>
            <a:custGeom>
              <a:rect b="b" l="l" r="r" t="t"/>
              <a:pathLst>
                <a:path extrusionOk="0" h="532764" w="1236979">
                  <a:moveTo>
                    <a:pt x="0" y="133037"/>
                  </a:moveTo>
                  <a:lnTo>
                    <a:pt x="970614" y="133037"/>
                  </a:lnTo>
                  <a:lnTo>
                    <a:pt x="970614" y="0"/>
                  </a:lnTo>
                  <a:lnTo>
                    <a:pt x="1236689" y="266076"/>
                  </a:lnTo>
                  <a:lnTo>
                    <a:pt x="970614" y="532151"/>
                  </a:lnTo>
                  <a:lnTo>
                    <a:pt x="970614" y="399113"/>
                  </a:lnTo>
                  <a:lnTo>
                    <a:pt x="0" y="399113"/>
                  </a:lnTo>
                  <a:lnTo>
                    <a:pt x="0" y="13303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/>
          <p:nvPr>
            <p:ph type="title"/>
          </p:nvPr>
        </p:nvSpPr>
        <p:spPr>
          <a:xfrm>
            <a:off x="916939" y="623315"/>
            <a:ext cx="5081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Polynomial Regression</a:t>
            </a:r>
            <a:endParaRPr sz="3900"/>
          </a:p>
        </p:txBody>
      </p:sp>
      <p:sp>
        <p:nvSpPr>
          <p:cNvPr id="358" name="Google Shape;358;p31"/>
          <p:cNvSpPr txBox="1"/>
          <p:nvPr/>
        </p:nvSpPr>
        <p:spPr>
          <a:xfrm>
            <a:off x="916939" y="1756968"/>
            <a:ext cx="62586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225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Higher-degree polynomial regression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Generally fits the training data </a:t>
            </a:r>
            <a:r>
              <a:rPr b="0" i="0" lang="en-US" sz="15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much better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Can </a:t>
            </a:r>
            <a:r>
              <a:rPr b="0" i="0" lang="en-US" sz="15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overfit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the training data.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Lower-degree polynomial regression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 is too simple and and the model is </a:t>
            </a:r>
            <a:r>
              <a:rPr b="0" i="0" lang="en-US" sz="15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underfitting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9" name="Google Shape;3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205" y="3561133"/>
            <a:ext cx="4328160" cy="281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115" y="3339606"/>
            <a:ext cx="5550841" cy="325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916939" y="623315"/>
            <a:ext cx="43890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800"/>
              <a:t>Regression Analysis</a:t>
            </a:r>
            <a:endParaRPr sz="3800"/>
          </a:p>
        </p:txBody>
      </p:sp>
      <p:sp>
        <p:nvSpPr>
          <p:cNvPr id="83" name="Google Shape;83;p4"/>
          <p:cNvSpPr txBox="1"/>
          <p:nvPr/>
        </p:nvSpPr>
        <p:spPr>
          <a:xfrm>
            <a:off x="916939" y="1807971"/>
            <a:ext cx="9346500" cy="2651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05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Statistics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1" marL="698500" marR="5080" rtl="0" algn="l">
              <a:lnSpc>
                <a:spcPct val="107916"/>
              </a:lnSpc>
              <a:spcBef>
                <a:spcPts val="46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analysis is a set of statistical processes for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estimating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relationships among variables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190500" lvl="1" marL="698500" marR="5080" rtl="0" algn="l">
              <a:lnSpc>
                <a:spcPct val="107916"/>
              </a:lnSpc>
              <a:spcBef>
                <a:spcPts val="46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통계학에서 회귀 분석이란, 변수들간의 관계를 추정하는 통계적 과정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0" marL="2413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1" marL="6985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analysis is the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prediction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of continuous target variables.</a:t>
            </a:r>
            <a:endParaRPr/>
          </a:p>
          <a:p>
            <a:pPr indent="-190500" lvl="1" marL="6985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머신러닝의 회귀는, 연속성의 타겟 변수를 예측하는 작업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1135" lvl="2" marL="1155700" marR="0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E.g., prediction of house prices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6584" y="4767071"/>
            <a:ext cx="3517391" cy="17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 txBox="1"/>
          <p:nvPr/>
        </p:nvSpPr>
        <p:spPr>
          <a:xfrm>
            <a:off x="4570821" y="6676643"/>
            <a:ext cx="201422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https://en.wikipedia.org/wiki/Regression_analysis</a:t>
            </a:r>
            <a:endParaRPr b="0" i="0" sz="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6" name="Google Shape;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272" y="4541520"/>
            <a:ext cx="3048000" cy="201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a0e79ef9_0_28"/>
          <p:cNvSpPr txBox="1"/>
          <p:nvPr>
            <p:ph idx="1" type="subTitle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Regularized Linear Models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 txBox="1"/>
          <p:nvPr>
            <p:ph type="title"/>
          </p:nvPr>
        </p:nvSpPr>
        <p:spPr>
          <a:xfrm>
            <a:off x="916939" y="623315"/>
            <a:ext cx="3220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Regularization</a:t>
            </a:r>
            <a:endParaRPr sz="3900"/>
          </a:p>
        </p:txBody>
      </p:sp>
      <p:sp>
        <p:nvSpPr>
          <p:cNvPr id="371" name="Google Shape;371;p33"/>
          <p:cNvSpPr txBox="1"/>
          <p:nvPr/>
        </p:nvSpPr>
        <p:spPr>
          <a:xfrm>
            <a:off x="916939" y="1725675"/>
            <a:ext cx="7224900" cy="4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00">
            <a:spAutoFit/>
          </a:bodyPr>
          <a:lstStyle/>
          <a:p>
            <a:pPr indent="-1651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technique of reducing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overfitting (과적합)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65100" lvl="0" marL="2413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Discourages learning a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complex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model. (복잡한 모델)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65100" lvl="0" marL="2413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Improves the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generalizability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a learned model.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모델의 일반화 성능을 높이는 방법론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augmentation,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Ensemble model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Dropout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Dropconnect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BatchNormalization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Early stopping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Weight decay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Multi-Task learning 등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2" name="Google Shape;372;p33"/>
          <p:cNvSpPr txBox="1"/>
          <p:nvPr/>
        </p:nvSpPr>
        <p:spPr>
          <a:xfrm>
            <a:off x="7044267" y="3067967"/>
            <a:ext cx="3980800" cy="24314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L1, L2 Regularization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모델 학습 = weight matrix 를 좋은 방향으로 업데이트 하는것, 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Weight 가 과도하게 커지면 특정 인풋들에 의존, 일반화 성능이 떨어짐. 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L1, L2의 역할은 이 때 weight 가 너무 커지지 않도록 하는 것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 txBox="1"/>
          <p:nvPr>
            <p:ph type="title"/>
          </p:nvPr>
        </p:nvSpPr>
        <p:spPr>
          <a:xfrm>
            <a:off x="916939" y="623315"/>
            <a:ext cx="59874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Regularized Linear Models </a:t>
            </a:r>
            <a:endParaRPr sz="39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(정규화 선형 회귀)</a:t>
            </a:r>
            <a:endParaRPr sz="3900"/>
          </a:p>
        </p:txBody>
      </p:sp>
      <p:sp>
        <p:nvSpPr>
          <p:cNvPr id="378" name="Google Shape;378;p34"/>
          <p:cNvSpPr txBox="1"/>
          <p:nvPr/>
        </p:nvSpPr>
        <p:spPr>
          <a:xfrm>
            <a:off x="916951" y="1807975"/>
            <a:ext cx="10863000" cy="371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4150" lvl="0" marL="241300" marR="0" rtl="0" algn="l">
              <a:lnSpc>
                <a:spcPct val="11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a linear model, regularization is typically achieved by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41300" marR="0" rtl="0" algn="l">
              <a:lnSpc>
                <a:spcPct val="11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constraining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b="0" i="0" lang="en-US" sz="21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weights</a:t>
            </a: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the model via a regularization term.</a:t>
            </a:r>
            <a:endParaRPr/>
          </a:p>
          <a:p>
            <a:pPr indent="0" lvl="0" marL="241300" marR="0" rtl="0" algn="l">
              <a:lnSpc>
                <a:spcPct val="11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선형 모델의 경우 정규화는 일반적으로 정규화 항을 통해 모델의 가중치를 제한하여 달성됩니다. 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84150" lvl="0" marL="241300" marR="506094" rtl="0" algn="l">
              <a:lnSpc>
                <a:spcPct val="107142"/>
              </a:lnSpc>
              <a:spcBef>
                <a:spcPts val="104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regularization term is only added to the cost function during  </a:t>
            </a:r>
            <a:r>
              <a:rPr b="0" i="0" lang="en-US" sz="21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184150" lvl="0" marL="241300" marR="506094" rtl="0" algn="l">
              <a:lnSpc>
                <a:spcPct val="107142"/>
              </a:lnSpc>
              <a:spcBef>
                <a:spcPts val="104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정규화 항은 훈련 중에 비용함수에만 추가됩니다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84150" lvl="0" marL="241300" marR="0" rtl="0" algn="l">
              <a:lnSpc>
                <a:spcPct val="113571"/>
              </a:lnSpc>
              <a:spcBef>
                <a:spcPts val="68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Once the model is trained, the model’s performance is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evaluated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using the </a:t>
            </a:r>
            <a:r>
              <a:rPr b="0" i="0" lang="en-US" sz="21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unregularized performance measures</a:t>
            </a: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184150" lvl="0" marL="241300" marR="0" rtl="0" algn="l">
              <a:lnSpc>
                <a:spcPct val="113571"/>
              </a:lnSpc>
              <a:spcBef>
                <a:spcPts val="68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모델이 훈련되면 정규화되지 않은 성능측정을 사용하여 모델의 성능을 평가합니다.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/>
          <p:nvPr>
            <p:ph type="title"/>
          </p:nvPr>
        </p:nvSpPr>
        <p:spPr>
          <a:xfrm>
            <a:off x="916939" y="623315"/>
            <a:ext cx="1421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>
                <a:latin typeface="Verdana"/>
                <a:ea typeface="Verdana"/>
                <a:cs typeface="Verdana"/>
                <a:sym typeface="Verdana"/>
              </a:rPr>
              <a:t>Norm</a:t>
            </a:r>
            <a:endParaRPr sz="3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4" name="Google Shape;384;p35"/>
          <p:cNvSpPr txBox="1"/>
          <p:nvPr/>
        </p:nvSpPr>
        <p:spPr>
          <a:xfrm>
            <a:off x="916951" y="1807975"/>
            <a:ext cx="103890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587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많은 Norm 중 하나가 절댓값. 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587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norm of a mathematical object is a </a:t>
            </a:r>
            <a:r>
              <a:rPr b="0" i="0" lang="en-US" sz="17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quantity</a:t>
            </a: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that describes the length, size, or extent of the object.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587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어떤 값의 크기를 계산하여, 비교가 가능하게끔 하는 것. 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58750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Vector Norm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65100" lvl="1" marL="698500" marR="0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L1-Norm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(Mahattan Distance, Taxicab geometry)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1374187" y="4730000"/>
            <a:ext cx="6201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587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L2-Norm 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(Euclidean Distance)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5203159" y="6615683"/>
            <a:ext cx="176720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http://mathworld.wolfram.com/Norm.html</a:t>
            </a:r>
            <a:endParaRPr b="0" i="0" sz="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7" name="Google Shape;38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6567" y="3669791"/>
            <a:ext cx="728471" cy="94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9607" y="3852671"/>
            <a:ext cx="981456" cy="57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98063" y="5146166"/>
            <a:ext cx="1261872" cy="73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6567" y="5044064"/>
            <a:ext cx="728471" cy="94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0375" y="3729513"/>
            <a:ext cx="4944550" cy="22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12400" y="37993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/>
          <p:nvPr>
            <p:ph type="title"/>
          </p:nvPr>
        </p:nvSpPr>
        <p:spPr>
          <a:xfrm>
            <a:off x="916954" y="623325"/>
            <a:ext cx="538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>
                <a:latin typeface="Verdana"/>
                <a:ea typeface="Verdana"/>
                <a:cs typeface="Verdana"/>
                <a:sym typeface="Verdana"/>
              </a:rPr>
              <a:t>Ridge Regression</a:t>
            </a:r>
            <a:endParaRPr sz="3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8" name="Google Shape;398;p36"/>
          <p:cNvSpPr txBox="1"/>
          <p:nvPr/>
        </p:nvSpPr>
        <p:spPr>
          <a:xfrm>
            <a:off x="916939" y="2480564"/>
            <a:ext cx="10336500" cy="1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-196850" lvl="0" marL="2413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This forces the learning algorithm to not only fit the data but also </a:t>
            </a:r>
            <a:r>
              <a:rPr b="0" i="0" lang="en-US" sz="19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keep the model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19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weights as small as possible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𝛼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controls how much to regularize the model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if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𝛼 = 0</a:t>
            </a: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Ridge Regression is just Linear Regression.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If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𝛼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is very large, then all weights end up very close to zero, leads to a flatter line.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9" name="Google Shape;39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48" y="4342013"/>
            <a:ext cx="3660648" cy="176479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6"/>
          <p:cNvSpPr txBox="1"/>
          <p:nvPr/>
        </p:nvSpPr>
        <p:spPr>
          <a:xfrm>
            <a:off x="6133388" y="6507475"/>
            <a:ext cx="22953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Polynomial (degree=10)</a:t>
            </a:r>
            <a:endParaRPr b="0" i="0" sz="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1" name="Google Shape;40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4300" y="2095520"/>
            <a:ext cx="4568750" cy="4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 txBox="1"/>
          <p:nvPr/>
        </p:nvSpPr>
        <p:spPr>
          <a:xfrm>
            <a:off x="1046700" y="1635350"/>
            <a:ext cx="1007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2413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이 회귀 방법은 일반적으로 영향을 거의 미치지 않는 특성에 대하여 0에 가까운 가중치를 준다.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916939" y="623315"/>
            <a:ext cx="3891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300">
                <a:latin typeface="Verdana"/>
                <a:ea typeface="Verdana"/>
                <a:cs typeface="Verdana"/>
                <a:sym typeface="Verdana"/>
              </a:rPr>
              <a:t>Lasso Regression</a:t>
            </a:r>
            <a:endParaRPr sz="3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924589" y="1561300"/>
            <a:ext cx="103428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00">
            <a:spAutoFit/>
          </a:bodyPr>
          <a:lstStyle/>
          <a:p>
            <a:pPr indent="-1587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east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bsolute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hrinkage and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election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</a:t>
            </a: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perator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egression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575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marR="0" rtl="0" algn="l">
              <a:lnSpc>
                <a:spcPct val="575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158750" lvl="0" marL="254000" marR="520065" rtl="0" algn="l">
              <a:lnSpc>
                <a:spcPct val="107142"/>
              </a:lnSpc>
              <a:spcBef>
                <a:spcPts val="509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It tends to completely eliminate the weights of the </a:t>
            </a:r>
            <a:r>
              <a:rPr b="0" i="0" lang="en-US" sz="17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least important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17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features</a:t>
            </a: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58750" lvl="1" marL="711200" marR="0" rtl="0" algn="l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dashed line looks quadratic.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58750" lvl="0" marL="254000" marR="17780" rtl="0" algn="l">
              <a:lnSpc>
                <a:spcPct val="107142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Lasso Regression automatically performs feature selection and  outputs a sparse model (i.e., model with few nonzero feature weights)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5520" y="4572005"/>
            <a:ext cx="3523488" cy="169773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7"/>
          <p:cNvSpPr txBox="1"/>
          <p:nvPr/>
        </p:nvSpPr>
        <p:spPr>
          <a:xfrm>
            <a:off x="6352540" y="6344411"/>
            <a:ext cx="10096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Polynomial (degree=10)</a:t>
            </a:r>
            <a:endParaRPr b="0" i="0" sz="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1" name="Google Shape;41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4300" y="1996750"/>
            <a:ext cx="6026625" cy="4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7"/>
          <p:cNvSpPr txBox="1"/>
          <p:nvPr/>
        </p:nvSpPr>
        <p:spPr>
          <a:xfrm>
            <a:off x="924600" y="1144125"/>
            <a:ext cx="1034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413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특정값의 계수가 매우 낮다면 0으로 수렴하게 하여 특성을 지워버린다. (bias 를 증가, overfitting 방지!)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type="title"/>
          </p:nvPr>
        </p:nvSpPr>
        <p:spPr>
          <a:xfrm>
            <a:off x="916939" y="623315"/>
            <a:ext cx="2478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Elastic Net</a:t>
            </a:r>
            <a:endParaRPr sz="3900"/>
          </a:p>
        </p:txBody>
      </p:sp>
      <p:sp>
        <p:nvSpPr>
          <p:cNvPr id="418" name="Google Shape;418;p38"/>
          <p:cNvSpPr txBox="1"/>
          <p:nvPr/>
        </p:nvSpPr>
        <p:spPr>
          <a:xfrm>
            <a:off x="916939" y="1807971"/>
            <a:ext cx="102375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968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Elastic Net , the regularization term is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mix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both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Ridge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Lasso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Regression’s regularization terms with the mix ratio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𝑟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916939" y="3286252"/>
            <a:ext cx="73419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When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𝑟 = 0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it is equivalent to Ridge Regression.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When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𝑟 = 1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it is equivalent to Lasso Regression.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0" name="Google Shape;4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663" y="2713963"/>
            <a:ext cx="7232400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8"/>
          <p:cNvSpPr txBox="1"/>
          <p:nvPr/>
        </p:nvSpPr>
        <p:spPr>
          <a:xfrm>
            <a:off x="977250" y="1423075"/>
            <a:ext cx="1023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엘라스틱 넷은 라쏘회귀와 릿지회귀의 최적화 지점이 서로 다르기 때문에 두 정규화 항을 합쳐서 r로 규제정도를 조절하여 준다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"/>
          <p:cNvSpPr txBox="1"/>
          <p:nvPr>
            <p:ph type="title"/>
          </p:nvPr>
        </p:nvSpPr>
        <p:spPr>
          <a:xfrm>
            <a:off x="916939" y="623315"/>
            <a:ext cx="2731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Which one?</a:t>
            </a:r>
            <a:endParaRPr sz="3900"/>
          </a:p>
        </p:txBody>
      </p:sp>
      <p:sp>
        <p:nvSpPr>
          <p:cNvPr id="427" name="Google Shape;427;p39"/>
          <p:cNvSpPr txBox="1"/>
          <p:nvPr/>
        </p:nvSpPr>
        <p:spPr>
          <a:xfrm>
            <a:off x="916939" y="1807971"/>
            <a:ext cx="10288200" cy="27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96850" lvl="0" marL="241300" marR="196215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is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almost always preferable to have regularization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should avoid  plain Linear Regression.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5715" rtl="0" algn="l">
              <a:lnSpc>
                <a:spcPct val="107142"/>
              </a:lnSpc>
              <a:spcBef>
                <a:spcPts val="100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Ridge is default, but if you suspect that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only a few features are actually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useful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Lasso or Elastic Net should be used.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Elastic Net is preferred over Lasso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when the number of features is greater than the number of training instances.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when several features are strongly correlated.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916950" y="4754300"/>
            <a:ext cx="9825000" cy="17654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241300" marR="196215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보통의 선형회귀(규제 없는 모델)은 피할것 규제가 약간 있는 것이 좋음!</a:t>
            </a:r>
            <a:endParaRPr b="0" i="0" sz="1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2400" lvl="0" marL="241300" marR="196215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릿지가 기본적으로 사용되지만, 실제로 사용되는 특성이 몇 개 뿐이라고 의심되면 랏쏘나 엘라스틱넷 사용 </a:t>
            </a:r>
            <a:endParaRPr/>
          </a:p>
          <a:p>
            <a:pPr indent="-152400" lvl="0" marL="241300" marR="196215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이 모델들은 불필요한 특성 가중치를 0으로 만든다</a:t>
            </a:r>
            <a:endParaRPr b="0" i="0" sz="1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2400" lvl="0" marL="241300" marR="196215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특성 수가 훈련 샘플 수 보다 많거나 몇개가 강하게 연관되어 있을 때는 랏소가 문제 생길 수 도 있으므로 엘라스틱넷을 더 선호함</a:t>
            </a:r>
            <a:endParaRPr b="0" i="0" sz="1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7a0e79ef9_0_35"/>
          <p:cNvSpPr txBox="1"/>
          <p:nvPr>
            <p:ph idx="1" type="subTitle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Logistic Regression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/>
          <p:nvPr>
            <p:ph type="title"/>
          </p:nvPr>
        </p:nvSpPr>
        <p:spPr>
          <a:xfrm>
            <a:off x="916939" y="623315"/>
            <a:ext cx="4351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Logistic Regression</a:t>
            </a:r>
            <a:endParaRPr sz="3900"/>
          </a:p>
        </p:txBody>
      </p:sp>
      <p:sp>
        <p:nvSpPr>
          <p:cNvPr id="439" name="Google Shape;439;p41"/>
          <p:cNvSpPr txBox="1"/>
          <p:nvPr/>
        </p:nvSpPr>
        <p:spPr>
          <a:xfrm>
            <a:off x="916939" y="1807971"/>
            <a:ext cx="9447000" cy="409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96850" lvl="0" marL="241300" marR="356235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 (Logit Regression) is used to estimate the 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probability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that an instance belong to a particular class.</a:t>
            </a:r>
            <a:endParaRPr/>
          </a:p>
          <a:p>
            <a:pPr indent="-196850" lvl="0" marL="241300" marR="356235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로지스틱 회귀는 인스턴스가 특정 클래스에 속할 확률을 추정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estimated probability is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greater than 50%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positive class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estimated probability is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than 50%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negative class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is used in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binary classification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problem.</a:t>
            </a:r>
            <a:endParaRPr/>
          </a:p>
          <a:p>
            <a:pPr indent="-196850" lvl="0" marL="241300" marR="0" rtl="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이진 분류 문제에 사용됩니다. 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5080" rtl="0" algn="l">
              <a:lnSpc>
                <a:spcPct val="107142"/>
              </a:lnSpc>
              <a:spcBef>
                <a:spcPts val="104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Like Linear Regression, it computes a weighted sum of the input  features plus a bias term.</a:t>
            </a:r>
            <a:endParaRPr/>
          </a:p>
          <a:p>
            <a:pPr indent="-196850" lvl="0" marL="241300" marR="5080" rtl="0" algn="l">
              <a:lnSpc>
                <a:spcPct val="107142"/>
              </a:lnSpc>
              <a:spcBef>
                <a:spcPts val="104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선형 회귀와 마찬가지로 입력 특성과 편향 항의 가중치 합을사용. 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a0e79ef9_0_6"/>
          <p:cNvSpPr txBox="1"/>
          <p:nvPr>
            <p:ph idx="1" type="subTitle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Linear Regression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title"/>
          </p:nvPr>
        </p:nvSpPr>
        <p:spPr>
          <a:xfrm>
            <a:off x="916939" y="623315"/>
            <a:ext cx="4351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Logistic Regression</a:t>
            </a:r>
            <a:endParaRPr sz="3900"/>
          </a:p>
        </p:txBody>
      </p:sp>
      <p:sp>
        <p:nvSpPr>
          <p:cNvPr id="445" name="Google Shape;445;p42"/>
          <p:cNvSpPr/>
          <p:nvPr/>
        </p:nvSpPr>
        <p:spPr>
          <a:xfrm>
            <a:off x="2540881" y="2354343"/>
            <a:ext cx="410845" cy="282575"/>
          </a:xfrm>
          <a:custGeom>
            <a:rect b="b" l="l" r="r" t="t"/>
            <a:pathLst>
              <a:path extrusionOk="0" h="282575" w="410844">
                <a:moveTo>
                  <a:pt x="320513" y="0"/>
                </a:moveTo>
                <a:lnTo>
                  <a:pt x="316495" y="11459"/>
                </a:lnTo>
                <a:lnTo>
                  <a:pt x="332838" y="18552"/>
                </a:lnTo>
                <a:lnTo>
                  <a:pt x="346893" y="28370"/>
                </a:lnTo>
                <a:lnTo>
                  <a:pt x="375431" y="73878"/>
                </a:lnTo>
                <a:lnTo>
                  <a:pt x="383765" y="115662"/>
                </a:lnTo>
                <a:lnTo>
                  <a:pt x="384807" y="139749"/>
                </a:lnTo>
                <a:lnTo>
                  <a:pt x="383761" y="164650"/>
                </a:lnTo>
                <a:lnTo>
                  <a:pt x="375389" y="207587"/>
                </a:lnTo>
                <a:lnTo>
                  <a:pt x="346911" y="253826"/>
                </a:lnTo>
                <a:lnTo>
                  <a:pt x="316942" y="270866"/>
                </a:lnTo>
                <a:lnTo>
                  <a:pt x="320513" y="282327"/>
                </a:lnTo>
                <a:lnTo>
                  <a:pt x="359023" y="264263"/>
                </a:lnTo>
                <a:lnTo>
                  <a:pt x="387337" y="232990"/>
                </a:lnTo>
                <a:lnTo>
                  <a:pt x="404750" y="191113"/>
                </a:lnTo>
                <a:lnTo>
                  <a:pt x="410555" y="141237"/>
                </a:lnTo>
                <a:lnTo>
                  <a:pt x="409099" y="115355"/>
                </a:lnTo>
                <a:lnTo>
                  <a:pt x="397453" y="69479"/>
                </a:lnTo>
                <a:lnTo>
                  <a:pt x="374357" y="32133"/>
                </a:lnTo>
                <a:lnTo>
                  <a:pt x="340982" y="7390"/>
                </a:lnTo>
                <a:lnTo>
                  <a:pt x="320513" y="0"/>
                </a:lnTo>
                <a:close/>
              </a:path>
              <a:path extrusionOk="0" h="282575" w="410844">
                <a:moveTo>
                  <a:pt x="90040" y="0"/>
                </a:moveTo>
                <a:lnTo>
                  <a:pt x="51624" y="18101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2"/>
          <p:cNvSpPr/>
          <p:nvPr/>
        </p:nvSpPr>
        <p:spPr>
          <a:xfrm>
            <a:off x="3586535" y="2354343"/>
            <a:ext cx="974090" cy="282575"/>
          </a:xfrm>
          <a:custGeom>
            <a:rect b="b" l="l" r="r" t="t"/>
            <a:pathLst>
              <a:path extrusionOk="0" h="282575" w="974089">
                <a:moveTo>
                  <a:pt x="884012" y="0"/>
                </a:moveTo>
                <a:lnTo>
                  <a:pt x="879994" y="11459"/>
                </a:lnTo>
                <a:lnTo>
                  <a:pt x="896337" y="18552"/>
                </a:lnTo>
                <a:lnTo>
                  <a:pt x="910392" y="28370"/>
                </a:lnTo>
                <a:lnTo>
                  <a:pt x="938930" y="73878"/>
                </a:lnTo>
                <a:lnTo>
                  <a:pt x="947264" y="115662"/>
                </a:lnTo>
                <a:lnTo>
                  <a:pt x="948306" y="139749"/>
                </a:lnTo>
                <a:lnTo>
                  <a:pt x="947259" y="164650"/>
                </a:lnTo>
                <a:lnTo>
                  <a:pt x="938887" y="207587"/>
                </a:lnTo>
                <a:lnTo>
                  <a:pt x="910410" y="253826"/>
                </a:lnTo>
                <a:lnTo>
                  <a:pt x="880440" y="270866"/>
                </a:lnTo>
                <a:lnTo>
                  <a:pt x="884012" y="282327"/>
                </a:lnTo>
                <a:lnTo>
                  <a:pt x="922522" y="264263"/>
                </a:lnTo>
                <a:lnTo>
                  <a:pt x="950836" y="232990"/>
                </a:lnTo>
                <a:lnTo>
                  <a:pt x="968249" y="191113"/>
                </a:lnTo>
                <a:lnTo>
                  <a:pt x="974053" y="141237"/>
                </a:lnTo>
                <a:lnTo>
                  <a:pt x="972597" y="115355"/>
                </a:lnTo>
                <a:lnTo>
                  <a:pt x="960951" y="69479"/>
                </a:lnTo>
                <a:lnTo>
                  <a:pt x="937855" y="32133"/>
                </a:lnTo>
                <a:lnTo>
                  <a:pt x="904480" y="7390"/>
                </a:lnTo>
                <a:lnTo>
                  <a:pt x="884012" y="0"/>
                </a:lnTo>
                <a:close/>
              </a:path>
              <a:path extrusionOk="0" h="282575" w="974089">
                <a:moveTo>
                  <a:pt x="90040" y="0"/>
                </a:moveTo>
                <a:lnTo>
                  <a:pt x="51624" y="18101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891539" y="1773596"/>
            <a:ext cx="94233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-2032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Equation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1" marL="723900" marR="68580" rtl="0" algn="l">
              <a:lnSpc>
                <a:spcPct val="92592"/>
              </a:lnSpc>
              <a:spcBef>
                <a:spcPts val="63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                                   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where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𝜎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called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or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is a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sigmoid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that outputs a number between 0 and 1.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3200" lvl="0" marL="266700" marR="0" rtl="0" algn="l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function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8" name="Google Shape;448;p42"/>
          <p:cNvSpPr txBox="1"/>
          <p:nvPr/>
        </p:nvSpPr>
        <p:spPr>
          <a:xfrm>
            <a:off x="878839" y="4081779"/>
            <a:ext cx="7147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Prediction</a:t>
            </a:r>
            <a:endParaRPr b="0" i="0" sz="2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447" y="3364991"/>
            <a:ext cx="6004560" cy="185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1592" y="2126287"/>
            <a:ext cx="2982494" cy="39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6075" y="3389700"/>
            <a:ext cx="2100875" cy="67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6075" y="4509151"/>
            <a:ext cx="2100875" cy="68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2775" y="5424275"/>
            <a:ext cx="6073747" cy="3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/>
          <p:nvPr>
            <p:ph type="title"/>
          </p:nvPr>
        </p:nvSpPr>
        <p:spPr>
          <a:xfrm>
            <a:off x="916939" y="623315"/>
            <a:ext cx="4351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Logistic Regression</a:t>
            </a:r>
            <a:endParaRPr sz="3900"/>
          </a:p>
        </p:txBody>
      </p:sp>
      <p:sp>
        <p:nvSpPr>
          <p:cNvPr id="459" name="Google Shape;459;p43"/>
          <p:cNvSpPr txBox="1"/>
          <p:nvPr/>
        </p:nvSpPr>
        <p:spPr>
          <a:xfrm>
            <a:off x="916939" y="1807971"/>
            <a:ext cx="10138500" cy="3827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objective is to make the model estimates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7485" lvl="2" marL="11557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High probabilities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positive instances (y=1) (긍정 인스턴스의 높은 확률)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7485" lvl="2" marL="1155700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Low probabilities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for negative instances (y=0) (부정 인스턴스의 낮은 확률) 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Cost function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5080" rtl="0" algn="l">
              <a:lnSpc>
                <a:spcPct val="107916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cost should be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large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if the model estimates a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probability close to 0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for a 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positive instance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196850" lvl="1" marL="698500" marR="5080" rtl="0" algn="l">
              <a:lnSpc>
                <a:spcPct val="107916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모델이 긍정적인 인스턴스에 대해 0에 가까운 확률을 추정하는 경우 비용이 커야 한다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99060" rtl="0" algn="l">
              <a:lnSpc>
                <a:spcPct val="109166"/>
              </a:lnSpc>
              <a:spcBef>
                <a:spcPts val="484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cost should also be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large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if the model estimates a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probability close to 1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for a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negative instance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196850" lvl="1" marL="698500" marR="99060" rtl="0" algn="l">
              <a:lnSpc>
                <a:spcPct val="109166"/>
              </a:lnSpc>
              <a:spcBef>
                <a:spcPts val="484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모델이 음수 인스턴스에 대해 1에 가까운 확률을 추정하는 경우 비용도 커야 한다.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/>
          <p:nvPr>
            <p:ph type="title"/>
          </p:nvPr>
        </p:nvSpPr>
        <p:spPr>
          <a:xfrm>
            <a:off x="916939" y="508565"/>
            <a:ext cx="4351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Logistic Regression</a:t>
            </a:r>
            <a:endParaRPr sz="3900"/>
          </a:p>
        </p:txBody>
      </p:sp>
      <p:sp>
        <p:nvSpPr>
          <p:cNvPr id="465" name="Google Shape;465;p44"/>
          <p:cNvSpPr txBox="1"/>
          <p:nvPr/>
        </p:nvSpPr>
        <p:spPr>
          <a:xfrm>
            <a:off x="916939" y="1807971"/>
            <a:ext cx="60396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Cost function (a single training instance)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6" name="Google Shape;4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7407" y="4023359"/>
            <a:ext cx="3560064" cy="261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7275" y="2327274"/>
            <a:ext cx="6555599" cy="29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>
            <p:ph type="title"/>
          </p:nvPr>
        </p:nvSpPr>
        <p:spPr>
          <a:xfrm>
            <a:off x="916939" y="623315"/>
            <a:ext cx="4351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500">
                <a:latin typeface="Verdana"/>
                <a:ea typeface="Verdana"/>
                <a:cs typeface="Verdana"/>
                <a:sym typeface="Verdana"/>
              </a:rPr>
              <a:t>Logistic Regression</a:t>
            </a:r>
            <a:endParaRPr sz="3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916939" y="1807971"/>
            <a:ext cx="3629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14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 function (log loss)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4" name="Google Shape;474;p45"/>
          <p:cNvSpPr txBox="1"/>
          <p:nvPr>
            <p:ph idx="1" type="body"/>
          </p:nvPr>
        </p:nvSpPr>
        <p:spPr>
          <a:xfrm>
            <a:off x="916939" y="3990600"/>
            <a:ext cx="10682394" cy="2077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825">
            <a:spAutoFit/>
          </a:bodyPr>
          <a:lstStyle/>
          <a:p>
            <a:pPr indent="-171450" lvl="0" marL="254000" rtl="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/>
              <a:t>No known closed-form equation.</a:t>
            </a:r>
            <a:endParaRPr/>
          </a:p>
          <a:p>
            <a:pPr indent="-171450" lvl="0" marL="254000" marR="17780" rtl="0" algn="l">
              <a:lnSpc>
                <a:spcPct val="107142"/>
              </a:lnSpc>
              <a:spcBef>
                <a:spcPts val="104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/>
              <a:t>The cost function is convex, Gradient Descent is guaranteed to find  the global minimum. </a:t>
            </a:r>
            <a:endParaRPr/>
          </a:p>
          <a:p>
            <a:pPr indent="-171450" lvl="0" marL="254000" marR="17780" rtl="0" algn="l">
              <a:lnSpc>
                <a:spcPct val="107142"/>
              </a:lnSpc>
              <a:spcBef>
                <a:spcPts val="2645"/>
              </a:spcBef>
              <a:spcAft>
                <a:spcPts val="160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/>
              <a:t>비용함수는 볼록한 형태로, 경사하강법은 전역 최소를 찾는것이 보장된다. </a:t>
            </a:r>
            <a:endParaRPr sz="1900"/>
          </a:p>
        </p:txBody>
      </p:sp>
      <p:pic>
        <p:nvPicPr>
          <p:cNvPr id="475" name="Google Shape;47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250" y="2265775"/>
            <a:ext cx="7811974" cy="17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 txBox="1"/>
          <p:nvPr>
            <p:ph type="title"/>
          </p:nvPr>
        </p:nvSpPr>
        <p:spPr>
          <a:xfrm>
            <a:off x="916939" y="623315"/>
            <a:ext cx="71532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Multinomial Logistic Regression</a:t>
            </a:r>
            <a:endParaRPr sz="39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(다중 로지스틱 회귀분석)</a:t>
            </a:r>
            <a:endParaRPr sz="3900"/>
          </a:p>
        </p:txBody>
      </p:sp>
      <p:sp>
        <p:nvSpPr>
          <p:cNvPr id="481" name="Google Shape;481;p46"/>
          <p:cNvSpPr txBox="1"/>
          <p:nvPr/>
        </p:nvSpPr>
        <p:spPr>
          <a:xfrm>
            <a:off x="916939" y="2371996"/>
            <a:ext cx="10191000" cy="4100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96850" lvl="0" marL="241300" marR="304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Multinomial Logistic Regression이란 y의 범주가 3개 이상(multi)이며 명목형(nomial)일 때 사용하는 로지스틱 회귀분석이다.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304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304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Multinomial Logistic Regression (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Softmax Regression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 is a  classification method that generalizes logistic regression to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multiclass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problems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general idea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a given instance, it computes a score for each class.</a:t>
            </a:r>
            <a:endParaRPr/>
          </a:p>
          <a:p>
            <a:pPr indent="-196850" lvl="1" marL="698500" marR="0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주어진 인스턴스에 대해, 각 클래스의 점수를 계산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5080" rtl="0" algn="l">
              <a:lnSpc>
                <a:spcPct val="107916"/>
              </a:lnSpc>
              <a:spcBef>
                <a:spcPts val="54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Then, estimates the probability of each class by applying the softmax function  to the scores.</a:t>
            </a:r>
            <a:endParaRPr/>
          </a:p>
          <a:p>
            <a:pPr indent="-196850" lvl="1" marL="698500" marR="5080" rtl="0" algn="l">
              <a:lnSpc>
                <a:spcPct val="107916"/>
              </a:lnSpc>
              <a:spcBef>
                <a:spcPts val="54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Softmax 함수를 적용하여 각 클래스의 확률을 추정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/>
          <p:nvPr>
            <p:ph type="title"/>
          </p:nvPr>
        </p:nvSpPr>
        <p:spPr>
          <a:xfrm>
            <a:off x="916939" y="623315"/>
            <a:ext cx="7153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800"/>
              <a:t>Multinomial Logistic Regression</a:t>
            </a:r>
            <a:endParaRPr sz="3800"/>
          </a:p>
        </p:txBody>
      </p:sp>
      <p:sp>
        <p:nvSpPr>
          <p:cNvPr id="487" name="Google Shape;487;p47"/>
          <p:cNvSpPr txBox="1"/>
          <p:nvPr/>
        </p:nvSpPr>
        <p:spPr>
          <a:xfrm>
            <a:off x="916939" y="1807971"/>
            <a:ext cx="38670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05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Softmax score for class k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8" name="Google Shape;488;p47"/>
          <p:cNvSpPr txBox="1"/>
          <p:nvPr/>
        </p:nvSpPr>
        <p:spPr>
          <a:xfrm>
            <a:off x="916939" y="3216147"/>
            <a:ext cx="26976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05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Softmax function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9" name="Google Shape;489;p47"/>
          <p:cNvSpPr txBox="1"/>
          <p:nvPr/>
        </p:nvSpPr>
        <p:spPr>
          <a:xfrm>
            <a:off x="916951" y="4455775"/>
            <a:ext cx="102621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-222885" lvl="0" marL="1193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𝐾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number of classes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2885" lvl="0" marL="1193800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𝑠   ( 𝗑)	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a vector containing the scores of each class for the instance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𝗑</a:t>
            </a:r>
            <a:endParaRPr b="0" i="0" sz="19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9235" lvl="0" marL="1193800" marR="0" rtl="0" algn="l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𝜎 (𝑠 (𝗑</a:t>
            </a:r>
            <a:r>
              <a:rPr b="0" baseline="-25000" i="0" lang="en-US" sz="215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𝑘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))</a:t>
            </a:r>
            <a:r>
              <a:rPr b="0" baseline="-25000" i="0" lang="en-US" sz="21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estimated probability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that the instance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𝗑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belongs to the class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𝑘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0" marL="279400" marR="0" rtl="0" algn="l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predicts the class with the highest estimated probability.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0" marL="279400" marR="0" rtl="0" algn="l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필요하다면 뒤에 one-hot encoding 을 통해 하나만 뽑을 수 있다. (뒷장)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90" name="Google Shape;4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301" y="2311975"/>
            <a:ext cx="8890749" cy="6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299" y="3567750"/>
            <a:ext cx="4849000" cy="8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2539" y="152400"/>
            <a:ext cx="3817063" cy="193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8"/>
          <p:cNvSpPr txBox="1"/>
          <p:nvPr>
            <p:ph type="title"/>
          </p:nvPr>
        </p:nvSpPr>
        <p:spPr>
          <a:xfrm>
            <a:off x="916939" y="623315"/>
            <a:ext cx="7153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Multinomial Logistic Regression</a:t>
            </a:r>
            <a:endParaRPr sz="3900"/>
          </a:p>
        </p:txBody>
      </p:sp>
      <p:sp>
        <p:nvSpPr>
          <p:cNvPr id="498" name="Google Shape;498;p48"/>
          <p:cNvSpPr txBox="1"/>
          <p:nvPr/>
        </p:nvSpPr>
        <p:spPr>
          <a:xfrm>
            <a:off x="916939" y="1807971"/>
            <a:ext cx="453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Cost function (cross entropy)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9" name="Google Shape;499;p48"/>
          <p:cNvSpPr txBox="1"/>
          <p:nvPr/>
        </p:nvSpPr>
        <p:spPr>
          <a:xfrm>
            <a:off x="1050401" y="3523575"/>
            <a:ext cx="9902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  	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equal to 1 if the target class for the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𝑡h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instances is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𝑘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; otherwise, it is  equal to 0.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0" name="Google Shape;500;p48"/>
          <p:cNvSpPr txBox="1"/>
          <p:nvPr/>
        </p:nvSpPr>
        <p:spPr>
          <a:xfrm>
            <a:off x="1050400" y="4316150"/>
            <a:ext cx="9809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When there are two classes, it is equivalent to log loss.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762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rebuchet MS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rebuchet MS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목적 : 실제값과 예측값이 일치하면 cost 를 작게, 일치하지 않으면 크게 만드는 것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1" name="Google Shape;5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150" y="2501551"/>
            <a:ext cx="55245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550" y="3527607"/>
            <a:ext cx="305400" cy="3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2539" y="152400"/>
            <a:ext cx="31337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0"/>
          <p:cNvSpPr txBox="1"/>
          <p:nvPr>
            <p:ph type="title"/>
          </p:nvPr>
        </p:nvSpPr>
        <p:spPr>
          <a:xfrm>
            <a:off x="916939" y="623315"/>
            <a:ext cx="4074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Gradient Descent</a:t>
            </a:r>
            <a:endParaRPr sz="3900"/>
          </a:p>
        </p:txBody>
      </p:sp>
      <p:sp>
        <p:nvSpPr>
          <p:cNvPr id="509" name="Google Shape;509;p20"/>
          <p:cNvSpPr txBox="1"/>
          <p:nvPr/>
        </p:nvSpPr>
        <p:spPr>
          <a:xfrm>
            <a:off x="916939" y="1807971"/>
            <a:ext cx="10170900" cy="2078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8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Challenges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5080" rtl="0" algn="l">
              <a:lnSpc>
                <a:spcPct val="107916"/>
              </a:lnSpc>
              <a:spcBef>
                <a:spcPts val="464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random initialization starts the algorithm on the left, it will converge to  a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local minimum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196850" lvl="1" marL="698500" marR="5080" rtl="0" algn="l">
              <a:lnSpc>
                <a:spcPct val="107916"/>
              </a:lnSpc>
              <a:spcBef>
                <a:spcPts val="464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랜덤 초기값이 왼쪽에서 시작한다면 local minimum 에 빠지고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it starts on the right, it will take a very long time to cross the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plateau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196850" lvl="1" marL="698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오른쪽에서 시작한다면너무 평평한 곳을 너무 오래 지나야 한다.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0" name="Google Shape;5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452" y="4139845"/>
            <a:ext cx="4297679" cy="245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type="title"/>
          </p:nvPr>
        </p:nvSpPr>
        <p:spPr>
          <a:xfrm>
            <a:off x="916939" y="623315"/>
            <a:ext cx="40449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800"/>
              <a:t>Linear Regression</a:t>
            </a:r>
            <a:endParaRPr sz="3800"/>
          </a:p>
        </p:txBody>
      </p:sp>
      <p:sp>
        <p:nvSpPr>
          <p:cNvPr id="97" name="Google Shape;97;p6"/>
          <p:cNvSpPr txBox="1"/>
          <p:nvPr/>
        </p:nvSpPr>
        <p:spPr>
          <a:xfrm>
            <a:off x="916939" y="1807971"/>
            <a:ext cx="9750300" cy="3274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778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goal of linear regression is to model the relationship between 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one or multiple features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continuous target variable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-1778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선형회귀의 목적은 하나 혹은 여러 개의 피쳐와 연속선상의 타겟 변수 간의 관계를 모델링 하는 것이다. 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7800" lvl="1" marL="69850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Feature: independent variable, explanatory variable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780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Target: dependent variable, response variable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78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Types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7800" lvl="1" marL="6985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Simple linear regression (one independent variable)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7800" lvl="1" marL="698500" marR="0" rtl="0" algn="l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linear regression (multiple independent variables) (다중 회귀 분석 ) (X1, X2 …)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916939" y="623315"/>
            <a:ext cx="5678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Simple Linear Regression</a:t>
            </a:r>
            <a:endParaRPr sz="3900"/>
          </a:p>
        </p:txBody>
      </p:sp>
      <p:sp>
        <p:nvSpPr>
          <p:cNvPr id="103" name="Google Shape;103;p7"/>
          <p:cNvSpPr txBox="1"/>
          <p:nvPr/>
        </p:nvSpPr>
        <p:spPr>
          <a:xfrm>
            <a:off x="904239" y="1807971"/>
            <a:ext cx="9457800" cy="213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84150" lvl="0" marL="254000" marR="177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goal of simple linear regression is to model the relationship  between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84150" lvl="1" marL="71120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feature (explanatory variable x) and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84150" lvl="1" marL="7112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continuous valued target (response variable y)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84150" lvl="0" marL="254000" marR="0" rtl="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Equation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71120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𝑦 = 𝑤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 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 𝑤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endParaRPr b="0" i="0" sz="1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9235" lvl="2" marL="1168400" marR="0" rtl="0" algn="l">
              <a:lnSpc>
                <a:spcPct val="100000"/>
              </a:lnSpc>
              <a:spcBef>
                <a:spcPts val="23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="0" baseline="-25000" i="0" lang="en-US" sz="1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 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represents the y-axis </a:t>
            </a:r>
            <a:r>
              <a:rPr b="0" i="0" lang="en-US" sz="1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intercept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 (절편) </a:t>
            </a:r>
            <a:endParaRPr b="0" i="0" sz="1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9235" lvl="2" marL="1168400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="0" baseline="-25000" i="0" lang="en-US" sz="1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weight </a:t>
            </a:r>
            <a:r>
              <a:rPr b="0" i="0" lang="en-US" sz="1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coefficient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the explanatory variable.(계수)</a:t>
            </a:r>
            <a:endParaRPr b="0" i="0" sz="1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916939" y="623315"/>
            <a:ext cx="5678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Simple Linear Regression</a:t>
            </a:r>
            <a:endParaRPr sz="3900"/>
          </a:p>
        </p:txBody>
      </p:sp>
      <p:sp>
        <p:nvSpPr>
          <p:cNvPr id="109" name="Google Shape;109;p8"/>
          <p:cNvSpPr txBox="1"/>
          <p:nvPr/>
        </p:nvSpPr>
        <p:spPr>
          <a:xfrm>
            <a:off x="904239" y="1807971"/>
            <a:ext cx="10508700" cy="1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05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Goal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1" marL="7112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weights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using the training dataset. (학습데이터로 기울기</a:t>
            </a: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,Y절편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학습하는 것)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02235" lvl="2" marL="11684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190500" lvl="1" marL="711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 the weights to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b="0" i="0" lang="en-US" sz="18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new explanatory variables.</a:t>
            </a:r>
            <a:endParaRPr/>
          </a:p>
          <a:p>
            <a:pPr indent="-190500" lvl="1" marL="711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새로운 X 데이터의 target 을 예측하기 위해 사용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1600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						Predict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0" name="Google Shape;110;p8"/>
          <p:cNvGrpSpPr/>
          <p:nvPr/>
        </p:nvGrpSpPr>
        <p:grpSpPr>
          <a:xfrm>
            <a:off x="1595818" y="4198264"/>
            <a:ext cx="3695700" cy="2331085"/>
            <a:chOff x="1595818" y="4198264"/>
            <a:chExt cx="3695700" cy="2331085"/>
          </a:xfrm>
        </p:grpSpPr>
        <p:sp>
          <p:nvSpPr>
            <p:cNvPr id="111" name="Google Shape;111;p8"/>
            <p:cNvSpPr/>
            <p:nvPr/>
          </p:nvSpPr>
          <p:spPr>
            <a:xfrm>
              <a:off x="1595818" y="4198264"/>
              <a:ext cx="3695700" cy="2331085"/>
            </a:xfrm>
            <a:custGeom>
              <a:rect b="b" l="l" r="r" t="t"/>
              <a:pathLst>
                <a:path extrusionOk="0" h="2331084" w="3695700">
                  <a:moveTo>
                    <a:pt x="3695700" y="2292477"/>
                  </a:moveTo>
                  <a:lnTo>
                    <a:pt x="3670300" y="2279777"/>
                  </a:lnTo>
                  <a:lnTo>
                    <a:pt x="3619500" y="2254377"/>
                  </a:lnTo>
                  <a:lnTo>
                    <a:pt x="3619500" y="2279777"/>
                  </a:lnTo>
                  <a:lnTo>
                    <a:pt x="50800" y="2279777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2286000"/>
                  </a:lnTo>
                  <a:lnTo>
                    <a:pt x="38100" y="2286000"/>
                  </a:lnTo>
                  <a:lnTo>
                    <a:pt x="38100" y="2305177"/>
                  </a:lnTo>
                  <a:lnTo>
                    <a:pt x="3619500" y="2305177"/>
                  </a:lnTo>
                  <a:lnTo>
                    <a:pt x="3619500" y="2330577"/>
                  </a:lnTo>
                  <a:lnTo>
                    <a:pt x="3670300" y="2305177"/>
                  </a:lnTo>
                  <a:lnTo>
                    <a:pt x="3695700" y="22924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" name="Google Shape;112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3022" y="5598825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9184" y="5706014"/>
              <a:ext cx="91440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13036" y="5504623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4908" y="5814693"/>
              <a:ext cx="91439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23464" y="5273544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65238" y="5311496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89156" y="5461920"/>
              <a:ext cx="91440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03082" y="5208837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8"/>
            <p:cNvSpPr/>
            <p:nvPr/>
          </p:nvSpPr>
          <p:spPr>
            <a:xfrm>
              <a:off x="1633927" y="4886793"/>
              <a:ext cx="3110865" cy="1094740"/>
            </a:xfrm>
            <a:custGeom>
              <a:rect b="b" l="l" r="r" t="t"/>
              <a:pathLst>
                <a:path extrusionOk="0" h="1094739" w="3110865">
                  <a:moveTo>
                    <a:pt x="0" y="1094282"/>
                  </a:moveTo>
                  <a:lnTo>
                    <a:pt x="3110459" y="0"/>
                  </a:ln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" name="Google Shape;121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55482" y="5361237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66161" y="5524017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2976" y="5313249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51536" y="4999474"/>
              <a:ext cx="91440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12423" y="5617450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32976" y="5896776"/>
              <a:ext cx="91440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08881" y="5142635"/>
              <a:ext cx="91439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37979" y="5690265"/>
              <a:ext cx="91439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07882" y="5513637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02872" y="4953754"/>
              <a:ext cx="91439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54456" y="5209585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4645" y="4780360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38019" y="5054015"/>
              <a:ext cx="91439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29459" y="4711741"/>
              <a:ext cx="91439" cy="914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8"/>
          <p:cNvGrpSpPr/>
          <p:nvPr/>
        </p:nvGrpSpPr>
        <p:grpSpPr>
          <a:xfrm>
            <a:off x="6670613" y="4043294"/>
            <a:ext cx="3695700" cy="2331085"/>
            <a:chOff x="6061888" y="4195952"/>
            <a:chExt cx="3695700" cy="2331085"/>
          </a:xfrm>
        </p:grpSpPr>
        <p:sp>
          <p:nvSpPr>
            <p:cNvPr id="136" name="Google Shape;136;p8"/>
            <p:cNvSpPr/>
            <p:nvPr/>
          </p:nvSpPr>
          <p:spPr>
            <a:xfrm>
              <a:off x="6061888" y="4195952"/>
              <a:ext cx="3695700" cy="2331085"/>
            </a:xfrm>
            <a:custGeom>
              <a:rect b="b" l="l" r="r" t="t"/>
              <a:pathLst>
                <a:path extrusionOk="0" h="2331084" w="3695700">
                  <a:moveTo>
                    <a:pt x="3695700" y="2292477"/>
                  </a:moveTo>
                  <a:lnTo>
                    <a:pt x="3619500" y="2254377"/>
                  </a:lnTo>
                  <a:lnTo>
                    <a:pt x="3619500" y="2279777"/>
                  </a:lnTo>
                  <a:lnTo>
                    <a:pt x="50800" y="2279777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2286000"/>
                  </a:lnTo>
                  <a:lnTo>
                    <a:pt x="38100" y="2286000"/>
                  </a:lnTo>
                  <a:lnTo>
                    <a:pt x="38100" y="2305177"/>
                  </a:lnTo>
                  <a:lnTo>
                    <a:pt x="3619500" y="2305177"/>
                  </a:lnTo>
                  <a:lnTo>
                    <a:pt x="3619500" y="2330577"/>
                  </a:lnTo>
                  <a:lnTo>
                    <a:pt x="3670300" y="2305177"/>
                  </a:lnTo>
                  <a:lnTo>
                    <a:pt x="3695700" y="22924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6099994" y="4884482"/>
              <a:ext cx="3110865" cy="1094740"/>
            </a:xfrm>
            <a:custGeom>
              <a:rect b="b" l="l" r="r" t="t"/>
              <a:pathLst>
                <a:path extrusionOk="0" h="1094739" w="3110865">
                  <a:moveTo>
                    <a:pt x="0" y="1094282"/>
                  </a:moveTo>
                  <a:lnTo>
                    <a:pt x="3110459" y="0"/>
                  </a:ln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8"/>
          <p:cNvSpPr txBox="1"/>
          <p:nvPr/>
        </p:nvSpPr>
        <p:spPr>
          <a:xfrm>
            <a:off x="3349777" y="6439915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8458426" y="6439915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1424353" y="5126228"/>
            <a:ext cx="1257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6501768" y="4967474"/>
            <a:ext cx="1257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2" name="Google Shape;142;p8"/>
          <p:cNvGrpSpPr/>
          <p:nvPr/>
        </p:nvGrpSpPr>
        <p:grpSpPr>
          <a:xfrm>
            <a:off x="6688984" y="4989977"/>
            <a:ext cx="2523712" cy="1362172"/>
            <a:chOff x="6080259" y="5142635"/>
            <a:chExt cx="2523712" cy="1362172"/>
          </a:xfrm>
        </p:grpSpPr>
        <p:pic>
          <p:nvPicPr>
            <p:cNvPr id="143" name="Google Shape;143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87780" y="5276993"/>
              <a:ext cx="91440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12531" y="5319264"/>
              <a:ext cx="91440" cy="91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8"/>
            <p:cNvSpPr/>
            <p:nvPr/>
          </p:nvSpPr>
          <p:spPr>
            <a:xfrm>
              <a:off x="7333500" y="5338947"/>
              <a:ext cx="0" cy="1165860"/>
            </a:xfrm>
            <a:custGeom>
              <a:rect b="b" l="l" r="r" t="t"/>
              <a:pathLst>
                <a:path extrusionOk="0" h="1165859" w="120000">
                  <a:moveTo>
                    <a:pt x="0" y="0"/>
                  </a:moveTo>
                  <a:lnTo>
                    <a:pt x="0" y="116571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548320" y="5142635"/>
              <a:ext cx="0" cy="1339850"/>
            </a:xfrm>
            <a:custGeom>
              <a:rect b="b" l="l" r="r" t="t"/>
              <a:pathLst>
                <a:path extrusionOk="0" h="1339850" w="120000">
                  <a:moveTo>
                    <a:pt x="0" y="0"/>
                  </a:moveTo>
                  <a:lnTo>
                    <a:pt x="0" y="1339313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6080259" y="5552719"/>
              <a:ext cx="1237615" cy="6985"/>
            </a:xfrm>
            <a:custGeom>
              <a:rect b="b" l="l" r="r" t="t"/>
              <a:pathLst>
                <a:path extrusionOk="0" h="6985" w="1237615">
                  <a:moveTo>
                    <a:pt x="1237502" y="0"/>
                  </a:moveTo>
                  <a:lnTo>
                    <a:pt x="0" y="6638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6119913" y="5145173"/>
              <a:ext cx="2402840" cy="0"/>
            </a:xfrm>
            <a:custGeom>
              <a:rect b="b" l="l" r="r" t="t"/>
              <a:pathLst>
                <a:path extrusionOk="0" h="120000" w="2402840">
                  <a:moveTo>
                    <a:pt x="240273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9" name="Google Shape;14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95400" y="2475775"/>
            <a:ext cx="1394070" cy="2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type="title"/>
          </p:nvPr>
        </p:nvSpPr>
        <p:spPr>
          <a:xfrm>
            <a:off x="916939" y="623315"/>
            <a:ext cx="5678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Simple Linear Regression</a:t>
            </a:r>
            <a:endParaRPr sz="3900"/>
          </a:p>
        </p:txBody>
      </p:sp>
      <p:sp>
        <p:nvSpPr>
          <p:cNvPr id="155" name="Google Shape;155;p9"/>
          <p:cNvSpPr txBox="1"/>
          <p:nvPr/>
        </p:nvSpPr>
        <p:spPr>
          <a:xfrm>
            <a:off x="916939" y="1807971"/>
            <a:ext cx="10202400" cy="2154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1968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 is about finding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best-fitting straight line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through  the sample points.</a:t>
            </a:r>
            <a:endParaRPr/>
          </a:p>
          <a:p>
            <a:pPr indent="-19685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가장 잘 맞는 직선을 찾는 것이다. 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line: the best-fitting line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Offsets (or residuals): the errors of prediction</a:t>
            </a:r>
            <a:endParaRPr/>
          </a:p>
          <a:p>
            <a:pPr indent="-19685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(or 잔차) : 예측값의 에러 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3893" y="3047350"/>
            <a:ext cx="4011168" cy="320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0080" y="4005071"/>
            <a:ext cx="3928872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/>
          <p:nvPr>
            <p:ph type="title"/>
          </p:nvPr>
        </p:nvSpPr>
        <p:spPr>
          <a:xfrm>
            <a:off x="916938" y="623315"/>
            <a:ext cx="9547861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/>
              <a:t>Multiple Linear Regression (다중 회귀 분석) </a:t>
            </a:r>
            <a:endParaRPr sz="3900"/>
          </a:p>
        </p:txBody>
      </p:sp>
      <p:sp>
        <p:nvSpPr>
          <p:cNvPr id="163" name="Google Shape;163;p10"/>
          <p:cNvSpPr txBox="1"/>
          <p:nvPr/>
        </p:nvSpPr>
        <p:spPr>
          <a:xfrm>
            <a:off x="916952" y="1713475"/>
            <a:ext cx="7946700" cy="3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-1968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 with </a:t>
            </a:r>
            <a:r>
              <a:rPr b="0" i="0" lang="en-US" sz="23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explanatory variables</a:t>
            </a: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0" marL="2540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Equation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7112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ŷ = 𝑤</a:t>
            </a:r>
            <a:r>
              <a:rPr b="0" baseline="-25000" i="0" lang="en-US" sz="22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baseline="-25000" i="0" lang="en-US" sz="22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 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 𝑤</a:t>
            </a:r>
            <a:r>
              <a:rPr b="0" baseline="-25000" i="0" lang="en-US" sz="22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1900" u="none" cap="none" strike="noStrike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baseline="-25000" i="0" lang="en-US" sz="2200" u="none" cap="none" strike="noStrike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1 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 ⋯ + 𝑤</a:t>
            </a:r>
            <a:r>
              <a:rPr b="0" baseline="-25000" i="0" lang="en-US" sz="22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b="0" i="0" lang="en-US" sz="1900" u="none" cap="none" strike="noStrike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baseline="-25000" i="0" lang="en-US" sz="2200" u="none" cap="none" strike="noStrike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="0" baseline="-25000" i="0" sz="22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9235" lvl="2" marL="11684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 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represents the y-axis </a:t>
            </a:r>
            <a:r>
              <a:rPr b="0" i="0" lang="en-US" sz="15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intercept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with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 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= 1</a:t>
            </a:r>
            <a:endParaRPr b="0" i="0" sz="15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9235" lvl="2" marL="1168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⋯ 𝑤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are the weight </a:t>
            </a:r>
            <a:r>
              <a:rPr b="0" i="0" lang="en-US" sz="15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coefficients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the explanatory variables.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76200" lvl="1" marL="711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9235" lvl="2" marL="11684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ℎ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* 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</a:t>
            </a:r>
            <a:r>
              <a:rPr b="0" i="0" lang="en-US" sz="15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hypothesis function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using the model parameters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endParaRPr b="0" i="0" sz="15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9235" lvl="2" marL="11684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1A0DAB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𝜽</a:t>
            </a:r>
            <a:r>
              <a:rPr b="0" baseline="30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𝑇 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</a:t>
            </a:r>
            <a:r>
              <a:rPr b="0" i="0" lang="en-US" sz="15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model’s parameter vector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containing the bias term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="0" baseline="-25000" i="0" sz="17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9235" lvl="2" marL="1168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X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the </a:t>
            </a:r>
            <a:r>
              <a:rPr b="0" i="0" lang="en-US" sz="15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vector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containing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with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baseline="-25000" i="0" lang="en-US" sz="17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0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= 1</a:t>
            </a:r>
            <a:endParaRPr b="0" i="0" sz="15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196850" lvl="0" marL="254000" marR="0" rtl="0" algn="l">
              <a:lnSpc>
                <a:spcPct val="118892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</a:t>
            </a:r>
            <a:endParaRPr b="0" i="0" sz="2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6850" lvl="1" marL="7112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Fitted hyperplane with two features.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8075" y="3597575"/>
            <a:ext cx="2164225" cy="3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2021-08-02T12:32:08Z</dcterms:created>
</cp:coreProperties>
</file>